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0" r:id="rId2"/>
    <p:sldId id="271" r:id="rId3"/>
    <p:sldId id="272" r:id="rId4"/>
    <p:sldId id="273" r:id="rId5"/>
    <p:sldId id="258" r:id="rId6"/>
    <p:sldId id="287" r:id="rId7"/>
    <p:sldId id="292" r:id="rId8"/>
    <p:sldId id="293" r:id="rId9"/>
    <p:sldId id="294" r:id="rId10"/>
    <p:sldId id="274" r:id="rId11"/>
    <p:sldId id="312" r:id="rId12"/>
    <p:sldId id="295" r:id="rId13"/>
    <p:sldId id="276" r:id="rId14"/>
    <p:sldId id="296" r:id="rId15"/>
    <p:sldId id="277" r:id="rId16"/>
    <p:sldId id="311" r:id="rId17"/>
    <p:sldId id="299" r:id="rId18"/>
    <p:sldId id="300" r:id="rId19"/>
    <p:sldId id="308" r:id="rId20"/>
    <p:sldId id="309" r:id="rId21"/>
    <p:sldId id="31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1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Robert%20Gordon\Documents\Research%20Files%20by%20Project%20Number\P388\Total%20Economy%20LP%20to%2016Q3_17010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Robert%20Gordon\AppData\Local\Microsoft\Windows\Temporary%20Internet%20Files\Content.Outlook\BLYF02XH\Output%20Together%20-%20Fernald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Robert%20Gordon\Documents\Research%20Files%20by%20Project%20Number\P383\Word%20and%20Excel%20for%20DE\Ch%2018%20Figs%20Tabs_15080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7499408727755182E-2"/>
          <c:y val="1.7236430922685345E-2"/>
          <c:w val="0.85244244469441321"/>
          <c:h val="0.9071677764938989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cat>
            <c:strRef>
              <c:f>Sheet1!$A$16:$A$17</c:f>
              <c:strCache>
                <c:ptCount val="2"/>
                <c:pt idx="0">
                  <c:v>1937-40</c:v>
                </c:pt>
                <c:pt idx="1">
                  <c:v>2010-16</c:v>
                </c:pt>
              </c:strCache>
            </c:strRef>
          </c:cat>
          <c:val>
            <c:numRef>
              <c:f>Sheet1!$B$16:$B$17</c:f>
              <c:numCache>
                <c:formatCode>General</c:formatCode>
                <c:ptCount val="2"/>
                <c:pt idx="0">
                  <c:v>3.8</c:v>
                </c:pt>
                <c:pt idx="1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7501952"/>
        <c:axId val="97503872"/>
      </c:barChart>
      <c:catAx>
        <c:axId val="975019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en-US"/>
          </a:p>
        </c:txPr>
        <c:crossAx val="97503872"/>
        <c:crosses val="autoZero"/>
        <c:auto val="1"/>
        <c:lblAlgn val="ctr"/>
        <c:lblOffset val="100"/>
        <c:noMultiLvlLbl val="0"/>
      </c:catAx>
      <c:valAx>
        <c:axId val="97503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en-US"/>
          </a:p>
        </c:txPr>
        <c:crossAx val="975019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LP and TFP Kalman Trends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1"/>
          <c:order val="0"/>
          <c:tx>
            <c:v>LP</c:v>
          </c:tx>
          <c:spPr>
            <a:ln w="38100" cap="rnd">
              <a:solidFill>
                <a:srgbClr val="FF0000"/>
              </a:solidFill>
              <a:round/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xVal>
            <c:numRef>
              <c:f>LP!$A$2:$A$276</c:f>
              <c:numCache>
                <c:formatCode>General</c:formatCode>
                <c:ptCount val="275"/>
                <c:pt idx="0">
                  <c:v>1948</c:v>
                </c:pt>
                <c:pt idx="1">
                  <c:v>1948.25</c:v>
                </c:pt>
                <c:pt idx="2">
                  <c:v>1948.5</c:v>
                </c:pt>
                <c:pt idx="3">
                  <c:v>1948.75</c:v>
                </c:pt>
                <c:pt idx="4">
                  <c:v>1949</c:v>
                </c:pt>
                <c:pt idx="5">
                  <c:v>1949.25</c:v>
                </c:pt>
                <c:pt idx="6">
                  <c:v>1949.5</c:v>
                </c:pt>
                <c:pt idx="7">
                  <c:v>1949.75</c:v>
                </c:pt>
                <c:pt idx="8">
                  <c:v>1950</c:v>
                </c:pt>
                <c:pt idx="9">
                  <c:v>1950.25</c:v>
                </c:pt>
                <c:pt idx="10">
                  <c:v>1950.5</c:v>
                </c:pt>
                <c:pt idx="11">
                  <c:v>1950.75</c:v>
                </c:pt>
                <c:pt idx="12">
                  <c:v>1951</c:v>
                </c:pt>
                <c:pt idx="13">
                  <c:v>1951.25</c:v>
                </c:pt>
                <c:pt idx="14">
                  <c:v>1951.5</c:v>
                </c:pt>
                <c:pt idx="15">
                  <c:v>1951.75</c:v>
                </c:pt>
                <c:pt idx="16">
                  <c:v>1952</c:v>
                </c:pt>
                <c:pt idx="17">
                  <c:v>1952.25</c:v>
                </c:pt>
                <c:pt idx="18">
                  <c:v>1952.5</c:v>
                </c:pt>
                <c:pt idx="19">
                  <c:v>1952.75</c:v>
                </c:pt>
                <c:pt idx="20">
                  <c:v>1953</c:v>
                </c:pt>
                <c:pt idx="21">
                  <c:v>1953.25</c:v>
                </c:pt>
                <c:pt idx="22">
                  <c:v>1953.5</c:v>
                </c:pt>
                <c:pt idx="23">
                  <c:v>1953.75</c:v>
                </c:pt>
                <c:pt idx="24">
                  <c:v>1954</c:v>
                </c:pt>
                <c:pt idx="25">
                  <c:v>1954.25</c:v>
                </c:pt>
                <c:pt idx="26">
                  <c:v>1954.5</c:v>
                </c:pt>
                <c:pt idx="27">
                  <c:v>1954.75</c:v>
                </c:pt>
                <c:pt idx="28">
                  <c:v>1955</c:v>
                </c:pt>
                <c:pt idx="29">
                  <c:v>1955.25</c:v>
                </c:pt>
                <c:pt idx="30">
                  <c:v>1955.5</c:v>
                </c:pt>
                <c:pt idx="31">
                  <c:v>1955.75</c:v>
                </c:pt>
                <c:pt idx="32">
                  <c:v>1956</c:v>
                </c:pt>
                <c:pt idx="33">
                  <c:v>1956.25</c:v>
                </c:pt>
                <c:pt idx="34">
                  <c:v>1956.5</c:v>
                </c:pt>
                <c:pt idx="35">
                  <c:v>1956.75</c:v>
                </c:pt>
                <c:pt idx="36">
                  <c:v>1957</c:v>
                </c:pt>
                <c:pt idx="37">
                  <c:v>1957.25</c:v>
                </c:pt>
                <c:pt idx="38">
                  <c:v>1957.5</c:v>
                </c:pt>
                <c:pt idx="39">
                  <c:v>1957.75</c:v>
                </c:pt>
                <c:pt idx="40">
                  <c:v>1958</c:v>
                </c:pt>
                <c:pt idx="41">
                  <c:v>1958.25</c:v>
                </c:pt>
                <c:pt idx="42">
                  <c:v>1958.5</c:v>
                </c:pt>
                <c:pt idx="43">
                  <c:v>1958.75</c:v>
                </c:pt>
                <c:pt idx="44">
                  <c:v>1959</c:v>
                </c:pt>
                <c:pt idx="45">
                  <c:v>1959.25</c:v>
                </c:pt>
                <c:pt idx="46">
                  <c:v>1959.5</c:v>
                </c:pt>
                <c:pt idx="47">
                  <c:v>1959.75</c:v>
                </c:pt>
                <c:pt idx="48">
                  <c:v>1960</c:v>
                </c:pt>
                <c:pt idx="49">
                  <c:v>1960.25</c:v>
                </c:pt>
                <c:pt idx="50">
                  <c:v>1960.5</c:v>
                </c:pt>
                <c:pt idx="51">
                  <c:v>1960.75</c:v>
                </c:pt>
                <c:pt idx="52">
                  <c:v>1961</c:v>
                </c:pt>
                <c:pt idx="53">
                  <c:v>1961.25</c:v>
                </c:pt>
                <c:pt idx="54">
                  <c:v>1961.5</c:v>
                </c:pt>
                <c:pt idx="55">
                  <c:v>1961.75</c:v>
                </c:pt>
                <c:pt idx="56">
                  <c:v>1962</c:v>
                </c:pt>
                <c:pt idx="57">
                  <c:v>1962.25</c:v>
                </c:pt>
                <c:pt idx="58">
                  <c:v>1962.5</c:v>
                </c:pt>
                <c:pt idx="59">
                  <c:v>1962.75</c:v>
                </c:pt>
                <c:pt idx="60">
                  <c:v>1963</c:v>
                </c:pt>
                <c:pt idx="61">
                  <c:v>1963.25</c:v>
                </c:pt>
                <c:pt idx="62">
                  <c:v>1963.5</c:v>
                </c:pt>
                <c:pt idx="63">
                  <c:v>1963.75</c:v>
                </c:pt>
                <c:pt idx="64">
                  <c:v>1964</c:v>
                </c:pt>
                <c:pt idx="65">
                  <c:v>1964.25</c:v>
                </c:pt>
                <c:pt idx="66">
                  <c:v>1964.5</c:v>
                </c:pt>
                <c:pt idx="67">
                  <c:v>1964.75</c:v>
                </c:pt>
                <c:pt idx="68">
                  <c:v>1965</c:v>
                </c:pt>
                <c:pt idx="69">
                  <c:v>1965.25</c:v>
                </c:pt>
                <c:pt idx="70">
                  <c:v>1965.5</c:v>
                </c:pt>
                <c:pt idx="71">
                  <c:v>1965.75</c:v>
                </c:pt>
                <c:pt idx="72">
                  <c:v>1966</c:v>
                </c:pt>
                <c:pt idx="73">
                  <c:v>1966.25</c:v>
                </c:pt>
                <c:pt idx="74">
                  <c:v>1966.5</c:v>
                </c:pt>
                <c:pt idx="75">
                  <c:v>1966.75</c:v>
                </c:pt>
                <c:pt idx="76">
                  <c:v>1967</c:v>
                </c:pt>
                <c:pt idx="77">
                  <c:v>1967.25</c:v>
                </c:pt>
                <c:pt idx="78">
                  <c:v>1967.5</c:v>
                </c:pt>
                <c:pt idx="79">
                  <c:v>1967.75</c:v>
                </c:pt>
                <c:pt idx="80">
                  <c:v>1968</c:v>
                </c:pt>
                <c:pt idx="81">
                  <c:v>1968.25</c:v>
                </c:pt>
                <c:pt idx="82">
                  <c:v>1968.5</c:v>
                </c:pt>
                <c:pt idx="83">
                  <c:v>1968.75</c:v>
                </c:pt>
                <c:pt idx="84">
                  <c:v>1969</c:v>
                </c:pt>
                <c:pt idx="85">
                  <c:v>1969.25</c:v>
                </c:pt>
                <c:pt idx="86">
                  <c:v>1969.5</c:v>
                </c:pt>
                <c:pt idx="87">
                  <c:v>1969.75</c:v>
                </c:pt>
                <c:pt idx="88">
                  <c:v>1970</c:v>
                </c:pt>
                <c:pt idx="89">
                  <c:v>1970.25</c:v>
                </c:pt>
                <c:pt idx="90">
                  <c:v>1970.5</c:v>
                </c:pt>
                <c:pt idx="91">
                  <c:v>1970.75</c:v>
                </c:pt>
                <c:pt idx="92">
                  <c:v>1971</c:v>
                </c:pt>
                <c:pt idx="93">
                  <c:v>1971.25</c:v>
                </c:pt>
                <c:pt idx="94">
                  <c:v>1971.5</c:v>
                </c:pt>
                <c:pt idx="95">
                  <c:v>1971.75</c:v>
                </c:pt>
                <c:pt idx="96">
                  <c:v>1972</c:v>
                </c:pt>
                <c:pt idx="97">
                  <c:v>1972.25</c:v>
                </c:pt>
                <c:pt idx="98">
                  <c:v>1972.5</c:v>
                </c:pt>
                <c:pt idx="99">
                  <c:v>1972.75</c:v>
                </c:pt>
                <c:pt idx="100">
                  <c:v>1973</c:v>
                </c:pt>
                <c:pt idx="101">
                  <c:v>1973.25</c:v>
                </c:pt>
                <c:pt idx="102">
                  <c:v>1973.5</c:v>
                </c:pt>
                <c:pt idx="103">
                  <c:v>1973.75</c:v>
                </c:pt>
                <c:pt idx="104">
                  <c:v>1974</c:v>
                </c:pt>
                <c:pt idx="105">
                  <c:v>1974.25</c:v>
                </c:pt>
                <c:pt idx="106">
                  <c:v>1974.5</c:v>
                </c:pt>
                <c:pt idx="107">
                  <c:v>1974.75</c:v>
                </c:pt>
                <c:pt idx="108">
                  <c:v>1975</c:v>
                </c:pt>
                <c:pt idx="109">
                  <c:v>1975.25</c:v>
                </c:pt>
                <c:pt idx="110">
                  <c:v>1975.5</c:v>
                </c:pt>
                <c:pt idx="111">
                  <c:v>1975.75</c:v>
                </c:pt>
                <c:pt idx="112">
                  <c:v>1976</c:v>
                </c:pt>
                <c:pt idx="113">
                  <c:v>1976.25</c:v>
                </c:pt>
                <c:pt idx="114">
                  <c:v>1976.5</c:v>
                </c:pt>
                <c:pt idx="115">
                  <c:v>1976.75</c:v>
                </c:pt>
                <c:pt idx="116">
                  <c:v>1977</c:v>
                </c:pt>
                <c:pt idx="117">
                  <c:v>1977.25</c:v>
                </c:pt>
                <c:pt idx="118">
                  <c:v>1977.5</c:v>
                </c:pt>
                <c:pt idx="119">
                  <c:v>1977.75</c:v>
                </c:pt>
                <c:pt idx="120">
                  <c:v>1978</c:v>
                </c:pt>
                <c:pt idx="121">
                  <c:v>1978.25</c:v>
                </c:pt>
                <c:pt idx="122">
                  <c:v>1978.5</c:v>
                </c:pt>
                <c:pt idx="123">
                  <c:v>1978.75</c:v>
                </c:pt>
                <c:pt idx="124">
                  <c:v>1979</c:v>
                </c:pt>
                <c:pt idx="125">
                  <c:v>1979.25</c:v>
                </c:pt>
                <c:pt idx="126">
                  <c:v>1979.5</c:v>
                </c:pt>
                <c:pt idx="127">
                  <c:v>1979.75</c:v>
                </c:pt>
                <c:pt idx="128">
                  <c:v>1980</c:v>
                </c:pt>
                <c:pt idx="129">
                  <c:v>1980.25</c:v>
                </c:pt>
                <c:pt idx="130">
                  <c:v>1980.5</c:v>
                </c:pt>
                <c:pt idx="131">
                  <c:v>1980.75</c:v>
                </c:pt>
                <c:pt idx="132">
                  <c:v>1981</c:v>
                </c:pt>
                <c:pt idx="133">
                  <c:v>1981.25</c:v>
                </c:pt>
                <c:pt idx="134">
                  <c:v>1981.5</c:v>
                </c:pt>
                <c:pt idx="135">
                  <c:v>1981.75</c:v>
                </c:pt>
                <c:pt idx="136">
                  <c:v>1982</c:v>
                </c:pt>
                <c:pt idx="137">
                  <c:v>1982.25</c:v>
                </c:pt>
                <c:pt idx="138">
                  <c:v>1982.5</c:v>
                </c:pt>
                <c:pt idx="139">
                  <c:v>1982.75</c:v>
                </c:pt>
                <c:pt idx="140">
                  <c:v>1983</c:v>
                </c:pt>
                <c:pt idx="141">
                  <c:v>1983.25</c:v>
                </c:pt>
                <c:pt idx="142">
                  <c:v>1983.5</c:v>
                </c:pt>
                <c:pt idx="143">
                  <c:v>1983.75</c:v>
                </c:pt>
                <c:pt idx="144">
                  <c:v>1984</c:v>
                </c:pt>
                <c:pt idx="145">
                  <c:v>1984.25</c:v>
                </c:pt>
                <c:pt idx="146">
                  <c:v>1984.5</c:v>
                </c:pt>
                <c:pt idx="147">
                  <c:v>1984.75</c:v>
                </c:pt>
                <c:pt idx="148">
                  <c:v>1985</c:v>
                </c:pt>
                <c:pt idx="149">
                  <c:v>1985.25</c:v>
                </c:pt>
                <c:pt idx="150">
                  <c:v>1985.5</c:v>
                </c:pt>
                <c:pt idx="151">
                  <c:v>1985.75</c:v>
                </c:pt>
                <c:pt idx="152">
                  <c:v>1986</c:v>
                </c:pt>
                <c:pt idx="153">
                  <c:v>1986.25</c:v>
                </c:pt>
                <c:pt idx="154">
                  <c:v>1986.5</c:v>
                </c:pt>
                <c:pt idx="155">
                  <c:v>1986.75</c:v>
                </c:pt>
                <c:pt idx="156">
                  <c:v>1987</c:v>
                </c:pt>
                <c:pt idx="157">
                  <c:v>1987.25</c:v>
                </c:pt>
                <c:pt idx="158">
                  <c:v>1987.5</c:v>
                </c:pt>
                <c:pt idx="159">
                  <c:v>1987.75</c:v>
                </c:pt>
                <c:pt idx="160">
                  <c:v>1988</c:v>
                </c:pt>
                <c:pt idx="161">
                  <c:v>1988.25</c:v>
                </c:pt>
                <c:pt idx="162">
                  <c:v>1988.5</c:v>
                </c:pt>
                <c:pt idx="163">
                  <c:v>1988.75</c:v>
                </c:pt>
                <c:pt idx="164">
                  <c:v>1989</c:v>
                </c:pt>
                <c:pt idx="165">
                  <c:v>1989.25</c:v>
                </c:pt>
                <c:pt idx="166">
                  <c:v>1989.5</c:v>
                </c:pt>
                <c:pt idx="167">
                  <c:v>1989.75</c:v>
                </c:pt>
                <c:pt idx="168">
                  <c:v>1990</c:v>
                </c:pt>
                <c:pt idx="169">
                  <c:v>1990.25</c:v>
                </c:pt>
                <c:pt idx="170">
                  <c:v>1990.5</c:v>
                </c:pt>
                <c:pt idx="171">
                  <c:v>1990.75</c:v>
                </c:pt>
                <c:pt idx="172">
                  <c:v>1991</c:v>
                </c:pt>
                <c:pt idx="173">
                  <c:v>1991.25</c:v>
                </c:pt>
                <c:pt idx="174">
                  <c:v>1991.5</c:v>
                </c:pt>
                <c:pt idx="175">
                  <c:v>1991.75</c:v>
                </c:pt>
                <c:pt idx="176">
                  <c:v>1992</c:v>
                </c:pt>
                <c:pt idx="177">
                  <c:v>1992.25</c:v>
                </c:pt>
                <c:pt idx="178">
                  <c:v>1992.5</c:v>
                </c:pt>
                <c:pt idx="179">
                  <c:v>1992.75</c:v>
                </c:pt>
                <c:pt idx="180">
                  <c:v>1993</c:v>
                </c:pt>
                <c:pt idx="181">
                  <c:v>1993.25</c:v>
                </c:pt>
                <c:pt idx="182">
                  <c:v>1993.5</c:v>
                </c:pt>
                <c:pt idx="183">
                  <c:v>1993.75</c:v>
                </c:pt>
                <c:pt idx="184">
                  <c:v>1994</c:v>
                </c:pt>
                <c:pt idx="185">
                  <c:v>1994.25</c:v>
                </c:pt>
                <c:pt idx="186">
                  <c:v>1994.5</c:v>
                </c:pt>
                <c:pt idx="187">
                  <c:v>1994.75</c:v>
                </c:pt>
                <c:pt idx="188">
                  <c:v>1995</c:v>
                </c:pt>
                <c:pt idx="189">
                  <c:v>1995.25</c:v>
                </c:pt>
                <c:pt idx="190">
                  <c:v>1995.5</c:v>
                </c:pt>
                <c:pt idx="191">
                  <c:v>1995.75</c:v>
                </c:pt>
                <c:pt idx="192">
                  <c:v>1996</c:v>
                </c:pt>
                <c:pt idx="193">
                  <c:v>1996.25</c:v>
                </c:pt>
                <c:pt idx="194">
                  <c:v>1996.5</c:v>
                </c:pt>
                <c:pt idx="195">
                  <c:v>1996.75</c:v>
                </c:pt>
                <c:pt idx="196">
                  <c:v>1997</c:v>
                </c:pt>
                <c:pt idx="197">
                  <c:v>1997.25</c:v>
                </c:pt>
                <c:pt idx="198">
                  <c:v>1997.5</c:v>
                </c:pt>
                <c:pt idx="199">
                  <c:v>1997.75</c:v>
                </c:pt>
                <c:pt idx="200">
                  <c:v>1998</c:v>
                </c:pt>
                <c:pt idx="201">
                  <c:v>1998.25</c:v>
                </c:pt>
                <c:pt idx="202">
                  <c:v>1998.5</c:v>
                </c:pt>
                <c:pt idx="203">
                  <c:v>1998.75</c:v>
                </c:pt>
                <c:pt idx="204">
                  <c:v>1999</c:v>
                </c:pt>
                <c:pt idx="205">
                  <c:v>1999.25</c:v>
                </c:pt>
                <c:pt idx="206">
                  <c:v>1999.5</c:v>
                </c:pt>
                <c:pt idx="207">
                  <c:v>1999.75</c:v>
                </c:pt>
                <c:pt idx="208">
                  <c:v>2000</c:v>
                </c:pt>
                <c:pt idx="209">
                  <c:v>2000.25</c:v>
                </c:pt>
                <c:pt idx="210">
                  <c:v>2000.5</c:v>
                </c:pt>
                <c:pt idx="211">
                  <c:v>2000.75</c:v>
                </c:pt>
                <c:pt idx="212">
                  <c:v>2001</c:v>
                </c:pt>
                <c:pt idx="213">
                  <c:v>2001.25</c:v>
                </c:pt>
                <c:pt idx="214">
                  <c:v>2001.5</c:v>
                </c:pt>
                <c:pt idx="215">
                  <c:v>2001.75</c:v>
                </c:pt>
                <c:pt idx="216">
                  <c:v>2002</c:v>
                </c:pt>
                <c:pt idx="217">
                  <c:v>2002.25</c:v>
                </c:pt>
                <c:pt idx="218">
                  <c:v>2002.5</c:v>
                </c:pt>
                <c:pt idx="219">
                  <c:v>2002.75</c:v>
                </c:pt>
                <c:pt idx="220">
                  <c:v>2003</c:v>
                </c:pt>
                <c:pt idx="221">
                  <c:v>2003.25</c:v>
                </c:pt>
                <c:pt idx="222">
                  <c:v>2003.5</c:v>
                </c:pt>
                <c:pt idx="223">
                  <c:v>2003.75</c:v>
                </c:pt>
                <c:pt idx="224">
                  <c:v>2004</c:v>
                </c:pt>
                <c:pt idx="225">
                  <c:v>2004.25</c:v>
                </c:pt>
                <c:pt idx="226">
                  <c:v>2004.5</c:v>
                </c:pt>
                <c:pt idx="227">
                  <c:v>2004.75</c:v>
                </c:pt>
                <c:pt idx="228">
                  <c:v>2005</c:v>
                </c:pt>
                <c:pt idx="229">
                  <c:v>2005.25</c:v>
                </c:pt>
                <c:pt idx="230">
                  <c:v>2005.5</c:v>
                </c:pt>
                <c:pt idx="231">
                  <c:v>2005.75</c:v>
                </c:pt>
                <c:pt idx="232">
                  <c:v>2006</c:v>
                </c:pt>
                <c:pt idx="233">
                  <c:v>2006.25</c:v>
                </c:pt>
                <c:pt idx="234">
                  <c:v>2006.5</c:v>
                </c:pt>
                <c:pt idx="235">
                  <c:v>2006.75</c:v>
                </c:pt>
                <c:pt idx="236">
                  <c:v>2007</c:v>
                </c:pt>
                <c:pt idx="237">
                  <c:v>2007.25</c:v>
                </c:pt>
                <c:pt idx="238">
                  <c:v>2007.5</c:v>
                </c:pt>
                <c:pt idx="239">
                  <c:v>2007.75</c:v>
                </c:pt>
                <c:pt idx="240">
                  <c:v>2008</c:v>
                </c:pt>
                <c:pt idx="241">
                  <c:v>2008.25</c:v>
                </c:pt>
                <c:pt idx="242">
                  <c:v>2008.5</c:v>
                </c:pt>
                <c:pt idx="243">
                  <c:v>2008.75</c:v>
                </c:pt>
                <c:pt idx="244">
                  <c:v>2009</c:v>
                </c:pt>
                <c:pt idx="245">
                  <c:v>2009.25</c:v>
                </c:pt>
                <c:pt idx="246">
                  <c:v>2009.5</c:v>
                </c:pt>
                <c:pt idx="247">
                  <c:v>2009.75</c:v>
                </c:pt>
                <c:pt idx="248">
                  <c:v>2010</c:v>
                </c:pt>
                <c:pt idx="249">
                  <c:v>2010.25</c:v>
                </c:pt>
                <c:pt idx="250">
                  <c:v>2010.5</c:v>
                </c:pt>
                <c:pt idx="251">
                  <c:v>2010.75</c:v>
                </c:pt>
                <c:pt idx="252">
                  <c:v>2011</c:v>
                </c:pt>
                <c:pt idx="253">
                  <c:v>2011.25</c:v>
                </c:pt>
                <c:pt idx="254">
                  <c:v>2011.5</c:v>
                </c:pt>
                <c:pt idx="255">
                  <c:v>2011.75</c:v>
                </c:pt>
                <c:pt idx="256">
                  <c:v>2012</c:v>
                </c:pt>
                <c:pt idx="257">
                  <c:v>2012.25</c:v>
                </c:pt>
                <c:pt idx="258">
                  <c:v>2012.5</c:v>
                </c:pt>
                <c:pt idx="259">
                  <c:v>2012.75</c:v>
                </c:pt>
                <c:pt idx="260">
                  <c:v>2013</c:v>
                </c:pt>
                <c:pt idx="261">
                  <c:v>2013.25</c:v>
                </c:pt>
                <c:pt idx="262">
                  <c:v>2013.5</c:v>
                </c:pt>
                <c:pt idx="263">
                  <c:v>2013.75</c:v>
                </c:pt>
                <c:pt idx="264">
                  <c:v>2014</c:v>
                </c:pt>
                <c:pt idx="265">
                  <c:v>2014.25</c:v>
                </c:pt>
                <c:pt idx="266">
                  <c:v>2014.5</c:v>
                </c:pt>
                <c:pt idx="267">
                  <c:v>2014.75</c:v>
                </c:pt>
                <c:pt idx="268">
                  <c:v>2015</c:v>
                </c:pt>
                <c:pt idx="269">
                  <c:v>2015.25</c:v>
                </c:pt>
                <c:pt idx="270">
                  <c:v>2015.5</c:v>
                </c:pt>
                <c:pt idx="271">
                  <c:v>2015.75</c:v>
                </c:pt>
                <c:pt idx="272">
                  <c:v>2016</c:v>
                </c:pt>
                <c:pt idx="273">
                  <c:v>2016.25</c:v>
                </c:pt>
                <c:pt idx="274">
                  <c:v>2016.5</c:v>
                </c:pt>
              </c:numCache>
            </c:numRef>
          </c:xVal>
          <c:yVal>
            <c:numRef>
              <c:f>LP!$D$2:$D$276</c:f>
              <c:numCache>
                <c:formatCode>General</c:formatCode>
                <c:ptCount val="275"/>
                <c:pt idx="0">
                  <c:v>4.5883138706788875</c:v>
                </c:pt>
                <c:pt idx="1">
                  <c:v>4.5412511383275174</c:v>
                </c:pt>
                <c:pt idx="2">
                  <c:v>4.4564462372161735</c:v>
                </c:pt>
                <c:pt idx="3">
                  <c:v>4.4012288085600346</c:v>
                </c:pt>
                <c:pt idx="4">
                  <c:v>4.3356395969363488</c:v>
                </c:pt>
                <c:pt idx="5">
                  <c:v>4.2925955417590362</c:v>
                </c:pt>
                <c:pt idx="6">
                  <c:v>4.2506249029943834</c:v>
                </c:pt>
                <c:pt idx="7">
                  <c:v>4.1737672528020724</c:v>
                </c:pt>
                <c:pt idx="8">
                  <c:v>4.1371307336055629</c:v>
                </c:pt>
                <c:pt idx="9">
                  <c:v>4.0341010431748465</c:v>
                </c:pt>
                <c:pt idx="10">
                  <c:v>3.9364945041170669</c:v>
                </c:pt>
                <c:pt idx="11">
                  <c:v>3.8443485298966591</c:v>
                </c:pt>
                <c:pt idx="12">
                  <c:v>3.773691662622527</c:v>
                </c:pt>
                <c:pt idx="13">
                  <c:v>3.7459540972312326</c:v>
                </c:pt>
                <c:pt idx="14">
                  <c:v>3.7344792430958416</c:v>
                </c:pt>
                <c:pt idx="15">
                  <c:v>3.6820125008896558</c:v>
                </c:pt>
                <c:pt idx="16">
                  <c:v>3.6478501622145352</c:v>
                </c:pt>
                <c:pt idx="17">
                  <c:v>3.6356819720559694</c:v>
                </c:pt>
                <c:pt idx="18">
                  <c:v>3.6226818846526045</c:v>
                </c:pt>
                <c:pt idx="19">
                  <c:v>3.6205853317411947</c:v>
                </c:pt>
                <c:pt idx="20">
                  <c:v>3.6133096900159938</c:v>
                </c:pt>
                <c:pt idx="21">
                  <c:v>3.5857810735358178</c:v>
                </c:pt>
                <c:pt idx="22">
                  <c:v>3.5416009019323216</c:v>
                </c:pt>
                <c:pt idx="23">
                  <c:v>3.4974533732725983</c:v>
                </c:pt>
                <c:pt idx="24">
                  <c:v>3.4683196309535793</c:v>
                </c:pt>
                <c:pt idx="25">
                  <c:v>3.4343953166510555</c:v>
                </c:pt>
                <c:pt idx="26">
                  <c:v>3.3927637373869426</c:v>
                </c:pt>
                <c:pt idx="27">
                  <c:v>3.3457843366615627</c:v>
                </c:pt>
                <c:pt idx="28">
                  <c:v>3.2950121426743157</c:v>
                </c:pt>
                <c:pt idx="29">
                  <c:v>3.2393358894038422</c:v>
                </c:pt>
                <c:pt idx="30">
                  <c:v>3.1796462252500621</c:v>
                </c:pt>
                <c:pt idx="31">
                  <c:v>3.1446558252986048</c:v>
                </c:pt>
                <c:pt idx="32">
                  <c:v>3.1389865065618294</c:v>
                </c:pt>
                <c:pt idx="33">
                  <c:v>3.1573951738811212</c:v>
                </c:pt>
                <c:pt idx="34">
                  <c:v>3.176910323018967</c:v>
                </c:pt>
                <c:pt idx="35">
                  <c:v>3.2159350203766461</c:v>
                </c:pt>
                <c:pt idx="36">
                  <c:v>3.2214361265097295</c:v>
                </c:pt>
                <c:pt idx="37">
                  <c:v>3.2334479081055494</c:v>
                </c:pt>
                <c:pt idx="38">
                  <c:v>3.2447278805559439</c:v>
                </c:pt>
                <c:pt idx="39">
                  <c:v>3.2362332465093226</c:v>
                </c:pt>
                <c:pt idx="40">
                  <c:v>3.2061475607237861</c:v>
                </c:pt>
                <c:pt idx="41">
                  <c:v>3.1991747857249591</c:v>
                </c:pt>
                <c:pt idx="42">
                  <c:v>3.1855995425299986</c:v>
                </c:pt>
                <c:pt idx="43">
                  <c:v>3.1653851614868822</c:v>
                </c:pt>
                <c:pt idx="44">
                  <c:v>3.1551613457624148</c:v>
                </c:pt>
                <c:pt idx="45">
                  <c:v>3.1394014022915262</c:v>
                </c:pt>
                <c:pt idx="46">
                  <c:v>3.1323074967601441</c:v>
                </c:pt>
                <c:pt idx="47">
                  <c:v>3.142027730434056</c:v>
                </c:pt>
                <c:pt idx="48">
                  <c:v>3.1534221246068128</c:v>
                </c:pt>
                <c:pt idx="49">
                  <c:v>3.1156558319865368</c:v>
                </c:pt>
                <c:pt idx="50">
                  <c:v>3.1285578416743345</c:v>
                </c:pt>
                <c:pt idx="51">
                  <c:v>3.1504395273981265</c:v>
                </c:pt>
                <c:pt idx="52">
                  <c:v>3.192892619986528</c:v>
                </c:pt>
                <c:pt idx="53">
                  <c:v>3.2349119911060966</c:v>
                </c:pt>
                <c:pt idx="54">
                  <c:v>3.2247441999498569</c:v>
                </c:pt>
                <c:pt idx="55">
                  <c:v>3.218635584338247</c:v>
                </c:pt>
                <c:pt idx="56">
                  <c:v>3.2068393391588752</c:v>
                </c:pt>
                <c:pt idx="57">
                  <c:v>3.2050110328235828</c:v>
                </c:pt>
                <c:pt idx="58">
                  <c:v>3.2067041852563722</c:v>
                </c:pt>
                <c:pt idx="59">
                  <c:v>3.1877555657493239</c:v>
                </c:pt>
                <c:pt idx="60">
                  <c:v>3.1512876691800269</c:v>
                </c:pt>
                <c:pt idx="61">
                  <c:v>3.127440340326034</c:v>
                </c:pt>
                <c:pt idx="62">
                  <c:v>3.1014414941560968</c:v>
                </c:pt>
                <c:pt idx="63">
                  <c:v>3.0543059669398165</c:v>
                </c:pt>
                <c:pt idx="64">
                  <c:v>3.0218435418292557</c:v>
                </c:pt>
                <c:pt idx="65">
                  <c:v>2.9874035159074421</c:v>
                </c:pt>
                <c:pt idx="66">
                  <c:v>2.9633520110974012</c:v>
                </c:pt>
                <c:pt idx="67">
                  <c:v>2.9377709357973067</c:v>
                </c:pt>
                <c:pt idx="68">
                  <c:v>2.9351209248615806</c:v>
                </c:pt>
                <c:pt idx="69">
                  <c:v>2.9161123709086203</c:v>
                </c:pt>
                <c:pt idx="70">
                  <c:v>2.9218136225580542</c:v>
                </c:pt>
                <c:pt idx="71">
                  <c:v>2.9048781293688131</c:v>
                </c:pt>
                <c:pt idx="72">
                  <c:v>2.875233743981386</c:v>
                </c:pt>
                <c:pt idx="73">
                  <c:v>2.8270512380759305</c:v>
                </c:pt>
                <c:pt idx="74">
                  <c:v>2.8066194520715184</c:v>
                </c:pt>
                <c:pt idx="75">
                  <c:v>2.7988151937310333</c:v>
                </c:pt>
                <c:pt idx="76">
                  <c:v>2.7880684837671779</c:v>
                </c:pt>
                <c:pt idx="77">
                  <c:v>2.7756469855180605</c:v>
                </c:pt>
                <c:pt idx="78">
                  <c:v>2.751626679152047</c:v>
                </c:pt>
                <c:pt idx="79">
                  <c:v>2.7428102138883719</c:v>
                </c:pt>
                <c:pt idx="80">
                  <c:v>2.7416908615262967</c:v>
                </c:pt>
                <c:pt idx="81">
                  <c:v>2.7166441861991233</c:v>
                </c:pt>
                <c:pt idx="82">
                  <c:v>2.6883289461365569</c:v>
                </c:pt>
                <c:pt idx="83">
                  <c:v>2.6655515473779046</c:v>
                </c:pt>
                <c:pt idx="84">
                  <c:v>2.6602903915136222</c:v>
                </c:pt>
                <c:pt idx="85">
                  <c:v>2.6724509949455379</c:v>
                </c:pt>
                <c:pt idx="86">
                  <c:v>2.6926681565203601</c:v>
                </c:pt>
                <c:pt idx="87">
                  <c:v>2.7096718257828249</c:v>
                </c:pt>
                <c:pt idx="88">
                  <c:v>2.7353359089814693</c:v>
                </c:pt>
                <c:pt idx="89">
                  <c:v>2.7594565043635653</c:v>
                </c:pt>
                <c:pt idx="90">
                  <c:v>2.7596934968347426</c:v>
                </c:pt>
                <c:pt idx="91">
                  <c:v>2.7299984525986751</c:v>
                </c:pt>
                <c:pt idx="92">
                  <c:v>2.7226363502789468</c:v>
                </c:pt>
                <c:pt idx="93">
                  <c:v>2.6738570878791057</c:v>
                </c:pt>
                <c:pt idx="94">
                  <c:v>2.6417340379740346</c:v>
                </c:pt>
                <c:pt idx="95">
                  <c:v>2.5975565699597709</c:v>
                </c:pt>
                <c:pt idx="96">
                  <c:v>2.5751303958599578</c:v>
                </c:pt>
                <c:pt idx="97">
                  <c:v>2.5541152917682006</c:v>
                </c:pt>
                <c:pt idx="98">
                  <c:v>2.5093981597135331</c:v>
                </c:pt>
                <c:pt idx="99">
                  <c:v>2.4664409172602775</c:v>
                </c:pt>
                <c:pt idx="100">
                  <c:v>2.4007055188835791</c:v>
                </c:pt>
                <c:pt idx="101">
                  <c:v>2.3208990815436934</c:v>
                </c:pt>
                <c:pt idx="102">
                  <c:v>2.2554711375747347</c:v>
                </c:pt>
                <c:pt idx="103">
                  <c:v>2.2229518833323025</c:v>
                </c:pt>
                <c:pt idx="104">
                  <c:v>2.1905196524861004</c:v>
                </c:pt>
                <c:pt idx="105">
                  <c:v>2.1912661736283416</c:v>
                </c:pt>
                <c:pt idx="106">
                  <c:v>2.1866241869190173</c:v>
                </c:pt>
                <c:pt idx="107">
                  <c:v>2.1853884459001582</c:v>
                </c:pt>
                <c:pt idx="108">
                  <c:v>2.1781893312545031</c:v>
                </c:pt>
                <c:pt idx="109">
                  <c:v>2.1393147928374363</c:v>
                </c:pt>
                <c:pt idx="110">
                  <c:v>2.077403354924388</c:v>
                </c:pt>
                <c:pt idx="111">
                  <c:v>2.0148013902842581</c:v>
                </c:pt>
                <c:pt idx="112">
                  <c:v>1.9670246911843026</c:v>
                </c:pt>
                <c:pt idx="113">
                  <c:v>1.9036805647340644</c:v>
                </c:pt>
                <c:pt idx="114">
                  <c:v>1.8375224034393054</c:v>
                </c:pt>
                <c:pt idx="115">
                  <c:v>1.7774138777081872</c:v>
                </c:pt>
                <c:pt idx="116">
                  <c:v>1.7228373839014433</c:v>
                </c:pt>
                <c:pt idx="117">
                  <c:v>1.6744811235239201</c:v>
                </c:pt>
                <c:pt idx="118">
                  <c:v>1.6293788153636237</c:v>
                </c:pt>
                <c:pt idx="119">
                  <c:v>1.5660879230970997</c:v>
                </c:pt>
                <c:pt idx="120">
                  <c:v>1.5373282552638927</c:v>
                </c:pt>
                <c:pt idx="121">
                  <c:v>1.5260259026453293</c:v>
                </c:pt>
                <c:pt idx="122">
                  <c:v>1.494532483352554</c:v>
                </c:pt>
                <c:pt idx="123">
                  <c:v>1.4729062929981636</c:v>
                </c:pt>
                <c:pt idx="124">
                  <c:v>1.4598642615786281</c:v>
                </c:pt>
                <c:pt idx="125">
                  <c:v>1.4573180694942991</c:v>
                </c:pt>
                <c:pt idx="126">
                  <c:v>1.4782438180618671</c:v>
                </c:pt>
                <c:pt idx="127">
                  <c:v>1.5065751923718489</c:v>
                </c:pt>
                <c:pt idx="128">
                  <c:v>1.5347031535931475</c:v>
                </c:pt>
                <c:pt idx="129">
                  <c:v>1.5545647753062122</c:v>
                </c:pt>
                <c:pt idx="130">
                  <c:v>1.602852355545568</c:v>
                </c:pt>
                <c:pt idx="131">
                  <c:v>1.6449301644707797</c:v>
                </c:pt>
                <c:pt idx="132">
                  <c:v>1.664719812842911</c:v>
                </c:pt>
                <c:pt idx="133">
                  <c:v>1.6603402992873915</c:v>
                </c:pt>
                <c:pt idx="134">
                  <c:v>1.6628956937588217</c:v>
                </c:pt>
                <c:pt idx="135">
                  <c:v>1.6302335737784066</c:v>
                </c:pt>
                <c:pt idx="136">
                  <c:v>1.6239342978444347</c:v>
                </c:pt>
                <c:pt idx="137">
                  <c:v>1.6175601638045487</c:v>
                </c:pt>
                <c:pt idx="138">
                  <c:v>1.6114098226868081</c:v>
                </c:pt>
                <c:pt idx="139">
                  <c:v>1.61882331644905</c:v>
                </c:pt>
                <c:pt idx="140">
                  <c:v>1.62460774211621</c:v>
                </c:pt>
                <c:pt idx="141">
                  <c:v>1.6361902593390862</c:v>
                </c:pt>
                <c:pt idx="142">
                  <c:v>1.6362675396115303</c:v>
                </c:pt>
                <c:pt idx="143">
                  <c:v>1.6599999091271198</c:v>
                </c:pt>
                <c:pt idx="144">
                  <c:v>1.678374859182294</c:v>
                </c:pt>
                <c:pt idx="145">
                  <c:v>1.6871945064404974</c:v>
                </c:pt>
                <c:pt idx="146">
                  <c:v>1.6900582252904566</c:v>
                </c:pt>
                <c:pt idx="147">
                  <c:v>1.6861439890227041</c:v>
                </c:pt>
                <c:pt idx="148">
                  <c:v>1.6833480631351061</c:v>
                </c:pt>
                <c:pt idx="149">
                  <c:v>1.6851758322408674</c:v>
                </c:pt>
                <c:pt idx="150">
                  <c:v>1.6888519310635806</c:v>
                </c:pt>
                <c:pt idx="151">
                  <c:v>1.6675493677639492</c:v>
                </c:pt>
                <c:pt idx="152">
                  <c:v>1.6529117111103693</c:v>
                </c:pt>
                <c:pt idx="153">
                  <c:v>1.6257859038525062</c:v>
                </c:pt>
                <c:pt idx="154">
                  <c:v>1.598053451727238</c:v>
                </c:pt>
                <c:pt idx="155">
                  <c:v>1.5792222666436979</c:v>
                </c:pt>
                <c:pt idx="156">
                  <c:v>1.5799281926268676</c:v>
                </c:pt>
                <c:pt idx="157">
                  <c:v>1.6032249028773151</c:v>
                </c:pt>
                <c:pt idx="158">
                  <c:v>1.6196611350996832</c:v>
                </c:pt>
                <c:pt idx="159">
                  <c:v>1.6380183450039358</c:v>
                </c:pt>
                <c:pt idx="160">
                  <c:v>1.6553439061247963</c:v>
                </c:pt>
                <c:pt idx="161">
                  <c:v>1.665521392007363</c:v>
                </c:pt>
                <c:pt idx="162">
                  <c:v>1.6882909977032847</c:v>
                </c:pt>
                <c:pt idx="163">
                  <c:v>1.708769771551728</c:v>
                </c:pt>
                <c:pt idx="164">
                  <c:v>1.7331870436494516</c:v>
                </c:pt>
                <c:pt idx="165">
                  <c:v>1.7679279188340109</c:v>
                </c:pt>
                <c:pt idx="166">
                  <c:v>1.8139961672572986</c:v>
                </c:pt>
                <c:pt idx="167">
                  <c:v>1.8657124163166099</c:v>
                </c:pt>
                <c:pt idx="168">
                  <c:v>1.9243832335407127</c:v>
                </c:pt>
                <c:pt idx="169">
                  <c:v>1.9636742562246314</c:v>
                </c:pt>
                <c:pt idx="170">
                  <c:v>1.9793612132236</c:v>
                </c:pt>
                <c:pt idx="171">
                  <c:v>1.9835496629377358</c:v>
                </c:pt>
                <c:pt idx="172">
                  <c:v>2.0076148234782449</c:v>
                </c:pt>
                <c:pt idx="173">
                  <c:v>2.0247562288215608</c:v>
                </c:pt>
                <c:pt idx="174">
                  <c:v>2.0192426710351907</c:v>
                </c:pt>
                <c:pt idx="175">
                  <c:v>2.0124192849908416</c:v>
                </c:pt>
                <c:pt idx="176">
                  <c:v>2.0003910355488261</c:v>
                </c:pt>
                <c:pt idx="177">
                  <c:v>1.9405899374340279</c:v>
                </c:pt>
                <c:pt idx="178">
                  <c:v>1.8808743617678498</c:v>
                </c:pt>
                <c:pt idx="179">
                  <c:v>1.8218998212317055</c:v>
                </c:pt>
                <c:pt idx="180">
                  <c:v>1.7647871573247924</c:v>
                </c:pt>
                <c:pt idx="181">
                  <c:v>1.7521046926291324</c:v>
                </c:pt>
                <c:pt idx="182">
                  <c:v>1.7514659257096006</c:v>
                </c:pt>
                <c:pt idx="183">
                  <c:v>1.7732074172710259</c:v>
                </c:pt>
                <c:pt idx="184">
                  <c:v>1.7794639333687807</c:v>
                </c:pt>
                <c:pt idx="185">
                  <c:v>1.798010948474789</c:v>
                </c:pt>
                <c:pt idx="186">
                  <c:v>1.8342981957702147</c:v>
                </c:pt>
                <c:pt idx="187">
                  <c:v>1.8905356892046941</c:v>
                </c:pt>
                <c:pt idx="188">
                  <c:v>1.9382724392383524</c:v>
                </c:pt>
                <c:pt idx="189">
                  <c:v>2.0063453694888214</c:v>
                </c:pt>
                <c:pt idx="190">
                  <c:v>2.0745650544071021</c:v>
                </c:pt>
                <c:pt idx="191">
                  <c:v>2.1471665782912677</c:v>
                </c:pt>
                <c:pt idx="192">
                  <c:v>2.2143759473275431</c:v>
                </c:pt>
                <c:pt idx="193">
                  <c:v>2.2659425179937194</c:v>
                </c:pt>
                <c:pt idx="194">
                  <c:v>2.302874658497621</c:v>
                </c:pt>
                <c:pt idx="195">
                  <c:v>2.3462697209587864</c:v>
                </c:pt>
                <c:pt idx="196">
                  <c:v>2.3994271408905101</c:v>
                </c:pt>
                <c:pt idx="197">
                  <c:v>2.4711828866374157</c:v>
                </c:pt>
                <c:pt idx="198">
                  <c:v>2.5365314900777678</c:v>
                </c:pt>
                <c:pt idx="199">
                  <c:v>2.5911523869386226</c:v>
                </c:pt>
                <c:pt idx="200">
                  <c:v>2.6432670584640485</c:v>
                </c:pt>
                <c:pt idx="201">
                  <c:v>2.6939718790444935</c:v>
                </c:pt>
                <c:pt idx="202">
                  <c:v>2.7434940466893876</c:v>
                </c:pt>
                <c:pt idx="203">
                  <c:v>2.7719569708969933</c:v>
                </c:pt>
                <c:pt idx="204">
                  <c:v>2.8125145401355827</c:v>
                </c:pt>
                <c:pt idx="205">
                  <c:v>2.8385064056878107</c:v>
                </c:pt>
                <c:pt idx="206">
                  <c:v>2.8823837448148835</c:v>
                </c:pt>
                <c:pt idx="207">
                  <c:v>2.9295892183253249</c:v>
                </c:pt>
                <c:pt idx="208">
                  <c:v>2.9595079515586535</c:v>
                </c:pt>
                <c:pt idx="209">
                  <c:v>2.9869898392307168</c:v>
                </c:pt>
                <c:pt idx="210">
                  <c:v>2.9996583887215844</c:v>
                </c:pt>
                <c:pt idx="211">
                  <c:v>3.0156384994075589</c:v>
                </c:pt>
                <c:pt idx="212">
                  <c:v>3.0300659694197298</c:v>
                </c:pt>
                <c:pt idx="213">
                  <c:v>3.0360461145262372</c:v>
                </c:pt>
                <c:pt idx="214">
                  <c:v>3.0236999281849259</c:v>
                </c:pt>
                <c:pt idx="215">
                  <c:v>3.0103538584794434</c:v>
                </c:pt>
                <c:pt idx="216">
                  <c:v>2.9895966116542088</c:v>
                </c:pt>
                <c:pt idx="217">
                  <c:v>2.9345358300072246</c:v>
                </c:pt>
                <c:pt idx="218">
                  <c:v>2.8899953507048544</c:v>
                </c:pt>
                <c:pt idx="219">
                  <c:v>2.8473834586883742</c:v>
                </c:pt>
                <c:pt idx="220">
                  <c:v>2.8164582458595846</c:v>
                </c:pt>
                <c:pt idx="221">
                  <c:v>2.784614133656528</c:v>
                </c:pt>
                <c:pt idx="222">
                  <c:v>2.7304396488217328</c:v>
                </c:pt>
                <c:pt idx="223">
                  <c:v>2.6607698995639395</c:v>
                </c:pt>
                <c:pt idx="224">
                  <c:v>2.5953770134068637</c:v>
                </c:pt>
                <c:pt idx="225">
                  <c:v>2.5363163433694211</c:v>
                </c:pt>
                <c:pt idx="226">
                  <c:v>2.4710725808711453</c:v>
                </c:pt>
                <c:pt idx="227">
                  <c:v>2.4086686926900303</c:v>
                </c:pt>
                <c:pt idx="228">
                  <c:v>2.3511441190220519</c:v>
                </c:pt>
                <c:pt idx="229">
                  <c:v>2.2878107186237777</c:v>
                </c:pt>
                <c:pt idx="230">
                  <c:v>2.2441850878679874</c:v>
                </c:pt>
                <c:pt idx="231">
                  <c:v>2.195421209438464</c:v>
                </c:pt>
                <c:pt idx="232">
                  <c:v>2.1439115436687293</c:v>
                </c:pt>
                <c:pt idx="233">
                  <c:v>2.0804667641044992</c:v>
                </c:pt>
                <c:pt idx="234">
                  <c:v>2.0353379489526491</c:v>
                </c:pt>
                <c:pt idx="235">
                  <c:v>2.0110430775649246</c:v>
                </c:pt>
                <c:pt idx="236">
                  <c:v>1.9899418747730109</c:v>
                </c:pt>
                <c:pt idx="237">
                  <c:v>1.984241369911762</c:v>
                </c:pt>
                <c:pt idx="238">
                  <c:v>1.9780170997726798</c:v>
                </c:pt>
                <c:pt idx="239">
                  <c:v>1.9715120922897347</c:v>
                </c:pt>
                <c:pt idx="240">
                  <c:v>1.9698174310030927</c:v>
                </c:pt>
                <c:pt idx="241">
                  <c:v>1.9781432807809121</c:v>
                </c:pt>
                <c:pt idx="242">
                  <c:v>1.9678913255465917</c:v>
                </c:pt>
                <c:pt idx="243">
                  <c:v>1.9429624740813116</c:v>
                </c:pt>
                <c:pt idx="244">
                  <c:v>1.9307888849609323</c:v>
                </c:pt>
                <c:pt idx="245">
                  <c:v>1.9064503304815954</c:v>
                </c:pt>
                <c:pt idx="246">
                  <c:v>1.8446964087514601</c:v>
                </c:pt>
                <c:pt idx="247">
                  <c:v>1.7658262179384181</c:v>
                </c:pt>
                <c:pt idx="248">
                  <c:v>1.6690643255138422</c:v>
                </c:pt>
                <c:pt idx="249">
                  <c:v>1.5836473263494066</c:v>
                </c:pt>
                <c:pt idx="250">
                  <c:v>1.5110726037051165</c:v>
                </c:pt>
                <c:pt idx="251">
                  <c:v>1.426200391094322</c:v>
                </c:pt>
                <c:pt idx="252">
                  <c:v>1.3475068358869349</c:v>
                </c:pt>
                <c:pt idx="253">
                  <c:v>1.2955653319357601</c:v>
                </c:pt>
                <c:pt idx="254">
                  <c:v>1.2514567707127449</c:v>
                </c:pt>
                <c:pt idx="255">
                  <c:v>1.2167470507339764</c:v>
                </c:pt>
                <c:pt idx="256">
                  <c:v>1.1759128727909012</c:v>
                </c:pt>
                <c:pt idx="257">
                  <c:v>1.12447543908397</c:v>
                </c:pt>
                <c:pt idx="258">
                  <c:v>1.0722764155359097</c:v>
                </c:pt>
                <c:pt idx="259">
                  <c:v>1.0360554456298354</c:v>
                </c:pt>
                <c:pt idx="260">
                  <c:v>1.0052575994323769</c:v>
                </c:pt>
                <c:pt idx="261">
                  <c:v>0.97926860911068037</c:v>
                </c:pt>
                <c:pt idx="262">
                  <c:v>0.95825133240368343</c:v>
                </c:pt>
                <c:pt idx="263">
                  <c:v>0.9484899505374651</c:v>
                </c:pt>
                <c:pt idx="264">
                  <c:v>0.93043433510743645</c:v>
                </c:pt>
                <c:pt idx="265">
                  <c:v>0.93098716676970028</c:v>
                </c:pt>
                <c:pt idx="266">
                  <c:v>0.92524997838912482</c:v>
                </c:pt>
                <c:pt idx="267">
                  <c:v>0.9066109304855523</c:v>
                </c:pt>
                <c:pt idx="268">
                  <c:v>0.90154200290029118</c:v>
                </c:pt>
                <c:pt idx="269">
                  <c:v>0.90232371096809771</c:v>
                </c:pt>
                <c:pt idx="270">
                  <c:v>0.9094384843824237</c:v>
                </c:pt>
                <c:pt idx="271">
                  <c:v>0.9094384843824237</c:v>
                </c:pt>
                <c:pt idx="272">
                  <c:v>0.9094384843824237</c:v>
                </c:pt>
                <c:pt idx="273">
                  <c:v>0.9094384843824237</c:v>
                </c:pt>
                <c:pt idx="274">
                  <c:v>0.9094384843824237</c:v>
                </c:pt>
              </c:numCache>
            </c:numRef>
          </c:yVal>
          <c:smooth val="0"/>
        </c:ser>
        <c:ser>
          <c:idx val="2"/>
          <c:order val="1"/>
          <c:tx>
            <c:v>TFP</c:v>
          </c:tx>
          <c:spPr>
            <a:ln w="38100" cap="rnd">
              <a:solidFill>
                <a:srgbClr val="00B0F0"/>
              </a:solidFill>
              <a:round/>
            </a:ln>
            <a:effectLst>
              <a:glow rad="38100">
                <a:schemeClr val="tx1"/>
              </a:glow>
            </a:effectLst>
          </c:spPr>
          <c:marker>
            <c:symbol val="none"/>
          </c:marker>
          <c:xVal>
            <c:numRef>
              <c:f>LP!$A$2:$A$276</c:f>
              <c:numCache>
                <c:formatCode>General</c:formatCode>
                <c:ptCount val="275"/>
                <c:pt idx="0">
                  <c:v>1948</c:v>
                </c:pt>
                <c:pt idx="1">
                  <c:v>1948.25</c:v>
                </c:pt>
                <c:pt idx="2">
                  <c:v>1948.5</c:v>
                </c:pt>
                <c:pt idx="3">
                  <c:v>1948.75</c:v>
                </c:pt>
                <c:pt idx="4">
                  <c:v>1949</c:v>
                </c:pt>
                <c:pt idx="5">
                  <c:v>1949.25</c:v>
                </c:pt>
                <c:pt idx="6">
                  <c:v>1949.5</c:v>
                </c:pt>
                <c:pt idx="7">
                  <c:v>1949.75</c:v>
                </c:pt>
                <c:pt idx="8">
                  <c:v>1950</c:v>
                </c:pt>
                <c:pt idx="9">
                  <c:v>1950.25</c:v>
                </c:pt>
                <c:pt idx="10">
                  <c:v>1950.5</c:v>
                </c:pt>
                <c:pt idx="11">
                  <c:v>1950.75</c:v>
                </c:pt>
                <c:pt idx="12">
                  <c:v>1951</c:v>
                </c:pt>
                <c:pt idx="13">
                  <c:v>1951.25</c:v>
                </c:pt>
                <c:pt idx="14">
                  <c:v>1951.5</c:v>
                </c:pt>
                <c:pt idx="15">
                  <c:v>1951.75</c:v>
                </c:pt>
                <c:pt idx="16">
                  <c:v>1952</c:v>
                </c:pt>
                <c:pt idx="17">
                  <c:v>1952.25</c:v>
                </c:pt>
                <c:pt idx="18">
                  <c:v>1952.5</c:v>
                </c:pt>
                <c:pt idx="19">
                  <c:v>1952.75</c:v>
                </c:pt>
                <c:pt idx="20">
                  <c:v>1953</c:v>
                </c:pt>
                <c:pt idx="21">
                  <c:v>1953.25</c:v>
                </c:pt>
                <c:pt idx="22">
                  <c:v>1953.5</c:v>
                </c:pt>
                <c:pt idx="23">
                  <c:v>1953.75</c:v>
                </c:pt>
                <c:pt idx="24">
                  <c:v>1954</c:v>
                </c:pt>
                <c:pt idx="25">
                  <c:v>1954.25</c:v>
                </c:pt>
                <c:pt idx="26">
                  <c:v>1954.5</c:v>
                </c:pt>
                <c:pt idx="27">
                  <c:v>1954.75</c:v>
                </c:pt>
                <c:pt idx="28">
                  <c:v>1955</c:v>
                </c:pt>
                <c:pt idx="29">
                  <c:v>1955.25</c:v>
                </c:pt>
                <c:pt idx="30">
                  <c:v>1955.5</c:v>
                </c:pt>
                <c:pt idx="31">
                  <c:v>1955.75</c:v>
                </c:pt>
                <c:pt idx="32">
                  <c:v>1956</c:v>
                </c:pt>
                <c:pt idx="33">
                  <c:v>1956.25</c:v>
                </c:pt>
                <c:pt idx="34">
                  <c:v>1956.5</c:v>
                </c:pt>
                <c:pt idx="35">
                  <c:v>1956.75</c:v>
                </c:pt>
                <c:pt idx="36">
                  <c:v>1957</c:v>
                </c:pt>
                <c:pt idx="37">
                  <c:v>1957.25</c:v>
                </c:pt>
                <c:pt idx="38">
                  <c:v>1957.5</c:v>
                </c:pt>
                <c:pt idx="39">
                  <c:v>1957.75</c:v>
                </c:pt>
                <c:pt idx="40">
                  <c:v>1958</c:v>
                </c:pt>
                <c:pt idx="41">
                  <c:v>1958.25</c:v>
                </c:pt>
                <c:pt idx="42">
                  <c:v>1958.5</c:v>
                </c:pt>
                <c:pt idx="43">
                  <c:v>1958.75</c:v>
                </c:pt>
                <c:pt idx="44">
                  <c:v>1959</c:v>
                </c:pt>
                <c:pt idx="45">
                  <c:v>1959.25</c:v>
                </c:pt>
                <c:pt idx="46">
                  <c:v>1959.5</c:v>
                </c:pt>
                <c:pt idx="47">
                  <c:v>1959.75</c:v>
                </c:pt>
                <c:pt idx="48">
                  <c:v>1960</c:v>
                </c:pt>
                <c:pt idx="49">
                  <c:v>1960.25</c:v>
                </c:pt>
                <c:pt idx="50">
                  <c:v>1960.5</c:v>
                </c:pt>
                <c:pt idx="51">
                  <c:v>1960.75</c:v>
                </c:pt>
                <c:pt idx="52">
                  <c:v>1961</c:v>
                </c:pt>
                <c:pt idx="53">
                  <c:v>1961.25</c:v>
                </c:pt>
                <c:pt idx="54">
                  <c:v>1961.5</c:v>
                </c:pt>
                <c:pt idx="55">
                  <c:v>1961.75</c:v>
                </c:pt>
                <c:pt idx="56">
                  <c:v>1962</c:v>
                </c:pt>
                <c:pt idx="57">
                  <c:v>1962.25</c:v>
                </c:pt>
                <c:pt idx="58">
                  <c:v>1962.5</c:v>
                </c:pt>
                <c:pt idx="59">
                  <c:v>1962.75</c:v>
                </c:pt>
                <c:pt idx="60">
                  <c:v>1963</c:v>
                </c:pt>
                <c:pt idx="61">
                  <c:v>1963.25</c:v>
                </c:pt>
                <c:pt idx="62">
                  <c:v>1963.5</c:v>
                </c:pt>
                <c:pt idx="63">
                  <c:v>1963.75</c:v>
                </c:pt>
                <c:pt idx="64">
                  <c:v>1964</c:v>
                </c:pt>
                <c:pt idx="65">
                  <c:v>1964.25</c:v>
                </c:pt>
                <c:pt idx="66">
                  <c:v>1964.5</c:v>
                </c:pt>
                <c:pt idx="67">
                  <c:v>1964.75</c:v>
                </c:pt>
                <c:pt idx="68">
                  <c:v>1965</c:v>
                </c:pt>
                <c:pt idx="69">
                  <c:v>1965.25</c:v>
                </c:pt>
                <c:pt idx="70">
                  <c:v>1965.5</c:v>
                </c:pt>
                <c:pt idx="71">
                  <c:v>1965.75</c:v>
                </c:pt>
                <c:pt idx="72">
                  <c:v>1966</c:v>
                </c:pt>
                <c:pt idx="73">
                  <c:v>1966.25</c:v>
                </c:pt>
                <c:pt idx="74">
                  <c:v>1966.5</c:v>
                </c:pt>
                <c:pt idx="75">
                  <c:v>1966.75</c:v>
                </c:pt>
                <c:pt idx="76">
                  <c:v>1967</c:v>
                </c:pt>
                <c:pt idx="77">
                  <c:v>1967.25</c:v>
                </c:pt>
                <c:pt idx="78">
                  <c:v>1967.5</c:v>
                </c:pt>
                <c:pt idx="79">
                  <c:v>1967.75</c:v>
                </c:pt>
                <c:pt idx="80">
                  <c:v>1968</c:v>
                </c:pt>
                <c:pt idx="81">
                  <c:v>1968.25</c:v>
                </c:pt>
                <c:pt idx="82">
                  <c:v>1968.5</c:v>
                </c:pt>
                <c:pt idx="83">
                  <c:v>1968.75</c:v>
                </c:pt>
                <c:pt idx="84">
                  <c:v>1969</c:v>
                </c:pt>
                <c:pt idx="85">
                  <c:v>1969.25</c:v>
                </c:pt>
                <c:pt idx="86">
                  <c:v>1969.5</c:v>
                </c:pt>
                <c:pt idx="87">
                  <c:v>1969.75</c:v>
                </c:pt>
                <c:pt idx="88">
                  <c:v>1970</c:v>
                </c:pt>
                <c:pt idx="89">
                  <c:v>1970.25</c:v>
                </c:pt>
                <c:pt idx="90">
                  <c:v>1970.5</c:v>
                </c:pt>
                <c:pt idx="91">
                  <c:v>1970.75</c:v>
                </c:pt>
                <c:pt idx="92">
                  <c:v>1971</c:v>
                </c:pt>
                <c:pt idx="93">
                  <c:v>1971.25</c:v>
                </c:pt>
                <c:pt idx="94">
                  <c:v>1971.5</c:v>
                </c:pt>
                <c:pt idx="95">
                  <c:v>1971.75</c:v>
                </c:pt>
                <c:pt idx="96">
                  <c:v>1972</c:v>
                </c:pt>
                <c:pt idx="97">
                  <c:v>1972.25</c:v>
                </c:pt>
                <c:pt idx="98">
                  <c:v>1972.5</c:v>
                </c:pt>
                <c:pt idx="99">
                  <c:v>1972.75</c:v>
                </c:pt>
                <c:pt idx="100">
                  <c:v>1973</c:v>
                </c:pt>
                <c:pt idx="101">
                  <c:v>1973.25</c:v>
                </c:pt>
                <c:pt idx="102">
                  <c:v>1973.5</c:v>
                </c:pt>
                <c:pt idx="103">
                  <c:v>1973.75</c:v>
                </c:pt>
                <c:pt idx="104">
                  <c:v>1974</c:v>
                </c:pt>
                <c:pt idx="105">
                  <c:v>1974.25</c:v>
                </c:pt>
                <c:pt idx="106">
                  <c:v>1974.5</c:v>
                </c:pt>
                <c:pt idx="107">
                  <c:v>1974.75</c:v>
                </c:pt>
                <c:pt idx="108">
                  <c:v>1975</c:v>
                </c:pt>
                <c:pt idx="109">
                  <c:v>1975.25</c:v>
                </c:pt>
                <c:pt idx="110">
                  <c:v>1975.5</c:v>
                </c:pt>
                <c:pt idx="111">
                  <c:v>1975.75</c:v>
                </c:pt>
                <c:pt idx="112">
                  <c:v>1976</c:v>
                </c:pt>
                <c:pt idx="113">
                  <c:v>1976.25</c:v>
                </c:pt>
                <c:pt idx="114">
                  <c:v>1976.5</c:v>
                </c:pt>
                <c:pt idx="115">
                  <c:v>1976.75</c:v>
                </c:pt>
                <c:pt idx="116">
                  <c:v>1977</c:v>
                </c:pt>
                <c:pt idx="117">
                  <c:v>1977.25</c:v>
                </c:pt>
                <c:pt idx="118">
                  <c:v>1977.5</c:v>
                </c:pt>
                <c:pt idx="119">
                  <c:v>1977.75</c:v>
                </c:pt>
                <c:pt idx="120">
                  <c:v>1978</c:v>
                </c:pt>
                <c:pt idx="121">
                  <c:v>1978.25</c:v>
                </c:pt>
                <c:pt idx="122">
                  <c:v>1978.5</c:v>
                </c:pt>
                <c:pt idx="123">
                  <c:v>1978.75</c:v>
                </c:pt>
                <c:pt idx="124">
                  <c:v>1979</c:v>
                </c:pt>
                <c:pt idx="125">
                  <c:v>1979.25</c:v>
                </c:pt>
                <c:pt idx="126">
                  <c:v>1979.5</c:v>
                </c:pt>
                <c:pt idx="127">
                  <c:v>1979.75</c:v>
                </c:pt>
                <c:pt idx="128">
                  <c:v>1980</c:v>
                </c:pt>
                <c:pt idx="129">
                  <c:v>1980.25</c:v>
                </c:pt>
                <c:pt idx="130">
                  <c:v>1980.5</c:v>
                </c:pt>
                <c:pt idx="131">
                  <c:v>1980.75</c:v>
                </c:pt>
                <c:pt idx="132">
                  <c:v>1981</c:v>
                </c:pt>
                <c:pt idx="133">
                  <c:v>1981.25</c:v>
                </c:pt>
                <c:pt idx="134">
                  <c:v>1981.5</c:v>
                </c:pt>
                <c:pt idx="135">
                  <c:v>1981.75</c:v>
                </c:pt>
                <c:pt idx="136">
                  <c:v>1982</c:v>
                </c:pt>
                <c:pt idx="137">
                  <c:v>1982.25</c:v>
                </c:pt>
                <c:pt idx="138">
                  <c:v>1982.5</c:v>
                </c:pt>
                <c:pt idx="139">
                  <c:v>1982.75</c:v>
                </c:pt>
                <c:pt idx="140">
                  <c:v>1983</c:v>
                </c:pt>
                <c:pt idx="141">
                  <c:v>1983.25</c:v>
                </c:pt>
                <c:pt idx="142">
                  <c:v>1983.5</c:v>
                </c:pt>
                <c:pt idx="143">
                  <c:v>1983.75</c:v>
                </c:pt>
                <c:pt idx="144">
                  <c:v>1984</c:v>
                </c:pt>
                <c:pt idx="145">
                  <c:v>1984.25</c:v>
                </c:pt>
                <c:pt idx="146">
                  <c:v>1984.5</c:v>
                </c:pt>
                <c:pt idx="147">
                  <c:v>1984.75</c:v>
                </c:pt>
                <c:pt idx="148">
                  <c:v>1985</c:v>
                </c:pt>
                <c:pt idx="149">
                  <c:v>1985.25</c:v>
                </c:pt>
                <c:pt idx="150">
                  <c:v>1985.5</c:v>
                </c:pt>
                <c:pt idx="151">
                  <c:v>1985.75</c:v>
                </c:pt>
                <c:pt idx="152">
                  <c:v>1986</c:v>
                </c:pt>
                <c:pt idx="153">
                  <c:v>1986.25</c:v>
                </c:pt>
                <c:pt idx="154">
                  <c:v>1986.5</c:v>
                </c:pt>
                <c:pt idx="155">
                  <c:v>1986.75</c:v>
                </c:pt>
                <c:pt idx="156">
                  <c:v>1987</c:v>
                </c:pt>
                <c:pt idx="157">
                  <c:v>1987.25</c:v>
                </c:pt>
                <c:pt idx="158">
                  <c:v>1987.5</c:v>
                </c:pt>
                <c:pt idx="159">
                  <c:v>1987.75</c:v>
                </c:pt>
                <c:pt idx="160">
                  <c:v>1988</c:v>
                </c:pt>
                <c:pt idx="161">
                  <c:v>1988.25</c:v>
                </c:pt>
                <c:pt idx="162">
                  <c:v>1988.5</c:v>
                </c:pt>
                <c:pt idx="163">
                  <c:v>1988.75</c:v>
                </c:pt>
                <c:pt idx="164">
                  <c:v>1989</c:v>
                </c:pt>
                <c:pt idx="165">
                  <c:v>1989.25</c:v>
                </c:pt>
                <c:pt idx="166">
                  <c:v>1989.5</c:v>
                </c:pt>
                <c:pt idx="167">
                  <c:v>1989.75</c:v>
                </c:pt>
                <c:pt idx="168">
                  <c:v>1990</c:v>
                </c:pt>
                <c:pt idx="169">
                  <c:v>1990.25</c:v>
                </c:pt>
                <c:pt idx="170">
                  <c:v>1990.5</c:v>
                </c:pt>
                <c:pt idx="171">
                  <c:v>1990.75</c:v>
                </c:pt>
                <c:pt idx="172">
                  <c:v>1991</c:v>
                </c:pt>
                <c:pt idx="173">
                  <c:v>1991.25</c:v>
                </c:pt>
                <c:pt idx="174">
                  <c:v>1991.5</c:v>
                </c:pt>
                <c:pt idx="175">
                  <c:v>1991.75</c:v>
                </c:pt>
                <c:pt idx="176">
                  <c:v>1992</c:v>
                </c:pt>
                <c:pt idx="177">
                  <c:v>1992.25</c:v>
                </c:pt>
                <c:pt idx="178">
                  <c:v>1992.5</c:v>
                </c:pt>
                <c:pt idx="179">
                  <c:v>1992.75</c:v>
                </c:pt>
                <c:pt idx="180">
                  <c:v>1993</c:v>
                </c:pt>
                <c:pt idx="181">
                  <c:v>1993.25</c:v>
                </c:pt>
                <c:pt idx="182">
                  <c:v>1993.5</c:v>
                </c:pt>
                <c:pt idx="183">
                  <c:v>1993.75</c:v>
                </c:pt>
                <c:pt idx="184">
                  <c:v>1994</c:v>
                </c:pt>
                <c:pt idx="185">
                  <c:v>1994.25</c:v>
                </c:pt>
                <c:pt idx="186">
                  <c:v>1994.5</c:v>
                </c:pt>
                <c:pt idx="187">
                  <c:v>1994.75</c:v>
                </c:pt>
                <c:pt idx="188">
                  <c:v>1995</c:v>
                </c:pt>
                <c:pt idx="189">
                  <c:v>1995.25</c:v>
                </c:pt>
                <c:pt idx="190">
                  <c:v>1995.5</c:v>
                </c:pt>
                <c:pt idx="191">
                  <c:v>1995.75</c:v>
                </c:pt>
                <c:pt idx="192">
                  <c:v>1996</c:v>
                </c:pt>
                <c:pt idx="193">
                  <c:v>1996.25</c:v>
                </c:pt>
                <c:pt idx="194">
                  <c:v>1996.5</c:v>
                </c:pt>
                <c:pt idx="195">
                  <c:v>1996.75</c:v>
                </c:pt>
                <c:pt idx="196">
                  <c:v>1997</c:v>
                </c:pt>
                <c:pt idx="197">
                  <c:v>1997.25</c:v>
                </c:pt>
                <c:pt idx="198">
                  <c:v>1997.5</c:v>
                </c:pt>
                <c:pt idx="199">
                  <c:v>1997.75</c:v>
                </c:pt>
                <c:pt idx="200">
                  <c:v>1998</c:v>
                </c:pt>
                <c:pt idx="201">
                  <c:v>1998.25</c:v>
                </c:pt>
                <c:pt idx="202">
                  <c:v>1998.5</c:v>
                </c:pt>
                <c:pt idx="203">
                  <c:v>1998.75</c:v>
                </c:pt>
                <c:pt idx="204">
                  <c:v>1999</c:v>
                </c:pt>
                <c:pt idx="205">
                  <c:v>1999.25</c:v>
                </c:pt>
                <c:pt idx="206">
                  <c:v>1999.5</c:v>
                </c:pt>
                <c:pt idx="207">
                  <c:v>1999.75</c:v>
                </c:pt>
                <c:pt idx="208">
                  <c:v>2000</c:v>
                </c:pt>
                <c:pt idx="209">
                  <c:v>2000.25</c:v>
                </c:pt>
                <c:pt idx="210">
                  <c:v>2000.5</c:v>
                </c:pt>
                <c:pt idx="211">
                  <c:v>2000.75</c:v>
                </c:pt>
                <c:pt idx="212">
                  <c:v>2001</c:v>
                </c:pt>
                <c:pt idx="213">
                  <c:v>2001.25</c:v>
                </c:pt>
                <c:pt idx="214">
                  <c:v>2001.5</c:v>
                </c:pt>
                <c:pt idx="215">
                  <c:v>2001.75</c:v>
                </c:pt>
                <c:pt idx="216">
                  <c:v>2002</c:v>
                </c:pt>
                <c:pt idx="217">
                  <c:v>2002.25</c:v>
                </c:pt>
                <c:pt idx="218">
                  <c:v>2002.5</c:v>
                </c:pt>
                <c:pt idx="219">
                  <c:v>2002.75</c:v>
                </c:pt>
                <c:pt idx="220">
                  <c:v>2003</c:v>
                </c:pt>
                <c:pt idx="221">
                  <c:v>2003.25</c:v>
                </c:pt>
                <c:pt idx="222">
                  <c:v>2003.5</c:v>
                </c:pt>
                <c:pt idx="223">
                  <c:v>2003.75</c:v>
                </c:pt>
                <c:pt idx="224">
                  <c:v>2004</c:v>
                </c:pt>
                <c:pt idx="225">
                  <c:v>2004.25</c:v>
                </c:pt>
                <c:pt idx="226">
                  <c:v>2004.5</c:v>
                </c:pt>
                <c:pt idx="227">
                  <c:v>2004.75</c:v>
                </c:pt>
                <c:pt idx="228">
                  <c:v>2005</c:v>
                </c:pt>
                <c:pt idx="229">
                  <c:v>2005.25</c:v>
                </c:pt>
                <c:pt idx="230">
                  <c:v>2005.5</c:v>
                </c:pt>
                <c:pt idx="231">
                  <c:v>2005.75</c:v>
                </c:pt>
                <c:pt idx="232">
                  <c:v>2006</c:v>
                </c:pt>
                <c:pt idx="233">
                  <c:v>2006.25</c:v>
                </c:pt>
                <c:pt idx="234">
                  <c:v>2006.5</c:v>
                </c:pt>
                <c:pt idx="235">
                  <c:v>2006.75</c:v>
                </c:pt>
                <c:pt idx="236">
                  <c:v>2007</c:v>
                </c:pt>
                <c:pt idx="237">
                  <c:v>2007.25</c:v>
                </c:pt>
                <c:pt idx="238">
                  <c:v>2007.5</c:v>
                </c:pt>
                <c:pt idx="239">
                  <c:v>2007.75</c:v>
                </c:pt>
                <c:pt idx="240">
                  <c:v>2008</c:v>
                </c:pt>
                <c:pt idx="241">
                  <c:v>2008.25</c:v>
                </c:pt>
                <c:pt idx="242">
                  <c:v>2008.5</c:v>
                </c:pt>
                <c:pt idx="243">
                  <c:v>2008.75</c:v>
                </c:pt>
                <c:pt idx="244">
                  <c:v>2009</c:v>
                </c:pt>
                <c:pt idx="245">
                  <c:v>2009.25</c:v>
                </c:pt>
                <c:pt idx="246">
                  <c:v>2009.5</c:v>
                </c:pt>
                <c:pt idx="247">
                  <c:v>2009.75</c:v>
                </c:pt>
                <c:pt idx="248">
                  <c:v>2010</c:v>
                </c:pt>
                <c:pt idx="249">
                  <c:v>2010.25</c:v>
                </c:pt>
                <c:pt idx="250">
                  <c:v>2010.5</c:v>
                </c:pt>
                <c:pt idx="251">
                  <c:v>2010.75</c:v>
                </c:pt>
                <c:pt idx="252">
                  <c:v>2011</c:v>
                </c:pt>
                <c:pt idx="253">
                  <c:v>2011.25</c:v>
                </c:pt>
                <c:pt idx="254">
                  <c:v>2011.5</c:v>
                </c:pt>
                <c:pt idx="255">
                  <c:v>2011.75</c:v>
                </c:pt>
                <c:pt idx="256">
                  <c:v>2012</c:v>
                </c:pt>
                <c:pt idx="257">
                  <c:v>2012.25</c:v>
                </c:pt>
                <c:pt idx="258">
                  <c:v>2012.5</c:v>
                </c:pt>
                <c:pt idx="259">
                  <c:v>2012.75</c:v>
                </c:pt>
                <c:pt idx="260">
                  <c:v>2013</c:v>
                </c:pt>
                <c:pt idx="261">
                  <c:v>2013.25</c:v>
                </c:pt>
                <c:pt idx="262">
                  <c:v>2013.5</c:v>
                </c:pt>
                <c:pt idx="263">
                  <c:v>2013.75</c:v>
                </c:pt>
                <c:pt idx="264">
                  <c:v>2014</c:v>
                </c:pt>
                <c:pt idx="265">
                  <c:v>2014.25</c:v>
                </c:pt>
                <c:pt idx="266">
                  <c:v>2014.5</c:v>
                </c:pt>
                <c:pt idx="267">
                  <c:v>2014.75</c:v>
                </c:pt>
                <c:pt idx="268">
                  <c:v>2015</c:v>
                </c:pt>
                <c:pt idx="269">
                  <c:v>2015.25</c:v>
                </c:pt>
                <c:pt idx="270">
                  <c:v>2015.5</c:v>
                </c:pt>
                <c:pt idx="271">
                  <c:v>2015.75</c:v>
                </c:pt>
                <c:pt idx="272">
                  <c:v>2016</c:v>
                </c:pt>
                <c:pt idx="273">
                  <c:v>2016.25</c:v>
                </c:pt>
                <c:pt idx="274">
                  <c:v>2016.5</c:v>
                </c:pt>
              </c:numCache>
            </c:numRef>
          </c:xVal>
          <c:yVal>
            <c:numRef>
              <c:f>TFP!$D$2:$D$276</c:f>
              <c:numCache>
                <c:formatCode>General</c:formatCode>
                <c:ptCount val="275"/>
                <c:pt idx="0">
                  <c:v>3.188583613994544</c:v>
                </c:pt>
                <c:pt idx="1">
                  <c:v>3.1471836023496138</c:v>
                </c:pt>
                <c:pt idx="2">
                  <c:v>3.0687207427388756</c:v>
                </c:pt>
                <c:pt idx="3">
                  <c:v>3.0119304158606361</c:v>
                </c:pt>
                <c:pt idx="4">
                  <c:v>2.9480212781359749</c:v>
                </c:pt>
                <c:pt idx="5">
                  <c:v>2.9029589517406329</c:v>
                </c:pt>
                <c:pt idx="6">
                  <c:v>2.8479485413772907</c:v>
                </c:pt>
                <c:pt idx="7">
                  <c:v>2.7618888988818968</c:v>
                </c:pt>
                <c:pt idx="8">
                  <c:v>2.7248819759729477</c:v>
                </c:pt>
                <c:pt idx="9">
                  <c:v>2.6330060693146149</c:v>
                </c:pt>
                <c:pt idx="10">
                  <c:v>2.5459959462201645</c:v>
                </c:pt>
                <c:pt idx="11">
                  <c:v>2.4570094797012589</c:v>
                </c:pt>
                <c:pt idx="12">
                  <c:v>2.3948675565119775</c:v>
                </c:pt>
                <c:pt idx="13">
                  <c:v>2.3803648630076211</c:v>
                </c:pt>
                <c:pt idx="14">
                  <c:v>2.3852479191855016</c:v>
                </c:pt>
                <c:pt idx="15">
                  <c:v>2.3574931072189269</c:v>
                </c:pt>
                <c:pt idx="16">
                  <c:v>2.343036645648874</c:v>
                </c:pt>
                <c:pt idx="17">
                  <c:v>2.3520290385932663</c:v>
                </c:pt>
                <c:pt idx="18">
                  <c:v>2.3683470739081618</c:v>
                </c:pt>
                <c:pt idx="19">
                  <c:v>2.3905040182710624</c:v>
                </c:pt>
                <c:pt idx="20">
                  <c:v>2.3953005861551602</c:v>
                </c:pt>
                <c:pt idx="21">
                  <c:v>2.3779306819234454</c:v>
                </c:pt>
                <c:pt idx="22">
                  <c:v>2.3486521379792746</c:v>
                </c:pt>
                <c:pt idx="23">
                  <c:v>2.3243714601744676</c:v>
                </c:pt>
                <c:pt idx="24">
                  <c:v>2.3119449970190522</c:v>
                </c:pt>
                <c:pt idx="25">
                  <c:v>2.2782684186811109</c:v>
                </c:pt>
                <c:pt idx="26">
                  <c:v>2.2425201148671654</c:v>
                </c:pt>
                <c:pt idx="27">
                  <c:v>2.2050215881104052</c:v>
                </c:pt>
                <c:pt idx="28">
                  <c:v>2.1700973724630428</c:v>
                </c:pt>
                <c:pt idx="29">
                  <c:v>2.1253688513915785</c:v>
                </c:pt>
                <c:pt idx="30">
                  <c:v>2.0723191996207375</c:v>
                </c:pt>
                <c:pt idx="31">
                  <c:v>2.0342820631969905</c:v>
                </c:pt>
                <c:pt idx="32">
                  <c:v>2.0167663155554338</c:v>
                </c:pt>
                <c:pt idx="33">
                  <c:v>2.029971925391993</c:v>
                </c:pt>
                <c:pt idx="34">
                  <c:v>2.0393676638223543</c:v>
                </c:pt>
                <c:pt idx="35">
                  <c:v>2.0748266004597236</c:v>
                </c:pt>
                <c:pt idx="36">
                  <c:v>2.0806584960083487</c:v>
                </c:pt>
                <c:pt idx="37">
                  <c:v>2.0948948593216059</c:v>
                </c:pt>
                <c:pt idx="38">
                  <c:v>2.110995760475757</c:v>
                </c:pt>
                <c:pt idx="39">
                  <c:v>2.1071217787435952</c:v>
                </c:pt>
                <c:pt idx="40">
                  <c:v>2.0898171884219829</c:v>
                </c:pt>
                <c:pt idx="41">
                  <c:v>2.0951607568222461</c:v>
                </c:pt>
                <c:pt idx="42">
                  <c:v>2.0907916261882793</c:v>
                </c:pt>
                <c:pt idx="43">
                  <c:v>2.0829116919858226</c:v>
                </c:pt>
                <c:pt idx="44">
                  <c:v>2.0846962195090417</c:v>
                </c:pt>
                <c:pt idx="45">
                  <c:v>2.0748216940074897</c:v>
                </c:pt>
                <c:pt idx="46">
                  <c:v>2.0620523154756634</c:v>
                </c:pt>
                <c:pt idx="47">
                  <c:v>2.0663868708080342</c:v>
                </c:pt>
                <c:pt idx="48">
                  <c:v>2.0694438213978605</c:v>
                </c:pt>
                <c:pt idx="49">
                  <c:v>2.0345699155757959</c:v>
                </c:pt>
                <c:pt idx="50">
                  <c:v>2.041450199108195</c:v>
                </c:pt>
                <c:pt idx="51">
                  <c:v>2.0547157055134573</c:v>
                </c:pt>
                <c:pt idx="52">
                  <c:v>2.0874178898628624</c:v>
                </c:pt>
                <c:pt idx="53">
                  <c:v>2.1175976787431234</c:v>
                </c:pt>
                <c:pt idx="54">
                  <c:v>2.1074160280165208</c:v>
                </c:pt>
                <c:pt idx="55">
                  <c:v>2.1028656797055101</c:v>
                </c:pt>
                <c:pt idx="56">
                  <c:v>2.0952527834215839</c:v>
                </c:pt>
                <c:pt idx="57">
                  <c:v>2.1013411532158974</c:v>
                </c:pt>
                <c:pt idx="58">
                  <c:v>2.110414159704967</c:v>
                </c:pt>
                <c:pt idx="59">
                  <c:v>2.1037264474432025</c:v>
                </c:pt>
                <c:pt idx="60">
                  <c:v>2.0846325733479962</c:v>
                </c:pt>
                <c:pt idx="61">
                  <c:v>2.0703223229947931</c:v>
                </c:pt>
                <c:pt idx="62">
                  <c:v>2.0500942869736654</c:v>
                </c:pt>
                <c:pt idx="63">
                  <c:v>2.0127565187592986</c:v>
                </c:pt>
                <c:pt idx="64">
                  <c:v>1.9848745729335737</c:v>
                </c:pt>
                <c:pt idx="65">
                  <c:v>1.9480622102591105</c:v>
                </c:pt>
                <c:pt idx="66">
                  <c:v>1.9204686106601612</c:v>
                </c:pt>
                <c:pt idx="67">
                  <c:v>1.8920080622135567</c:v>
                </c:pt>
                <c:pt idx="68">
                  <c:v>1.8823243323904513</c:v>
                </c:pt>
                <c:pt idx="69">
                  <c:v>1.8489821256336156</c:v>
                </c:pt>
                <c:pt idx="70">
                  <c:v>1.8360697321000692</c:v>
                </c:pt>
                <c:pt idx="71">
                  <c:v>1.8101353225196335</c:v>
                </c:pt>
                <c:pt idx="72">
                  <c:v>1.7707834155760831</c:v>
                </c:pt>
                <c:pt idx="73">
                  <c:v>1.7122225736064531</c:v>
                </c:pt>
                <c:pt idx="74">
                  <c:v>1.6811379228033121</c:v>
                </c:pt>
                <c:pt idx="75">
                  <c:v>1.6677425371024968</c:v>
                </c:pt>
                <c:pt idx="76">
                  <c:v>1.6611345552561425</c:v>
                </c:pt>
                <c:pt idx="77">
                  <c:v>1.658066793134737</c:v>
                </c:pt>
                <c:pt idx="78">
                  <c:v>1.6558364047138692</c:v>
                </c:pt>
                <c:pt idx="79">
                  <c:v>1.6678314426101928</c:v>
                </c:pt>
                <c:pt idx="80">
                  <c:v>1.6848019967993362</c:v>
                </c:pt>
                <c:pt idx="81">
                  <c:v>1.6807569362192938</c:v>
                </c:pt>
                <c:pt idx="82">
                  <c:v>1.6713726650820817</c:v>
                </c:pt>
                <c:pt idx="83">
                  <c:v>1.6658381751181011</c:v>
                </c:pt>
                <c:pt idx="84">
                  <c:v>1.6783695842383453</c:v>
                </c:pt>
                <c:pt idx="85">
                  <c:v>1.7004697102648454</c:v>
                </c:pt>
                <c:pt idx="86">
                  <c:v>1.7321493767086311</c:v>
                </c:pt>
                <c:pt idx="87">
                  <c:v>1.7616208530524142</c:v>
                </c:pt>
                <c:pt idx="88">
                  <c:v>1.806563549465539</c:v>
                </c:pt>
                <c:pt idx="89">
                  <c:v>1.8482293030916022</c:v>
                </c:pt>
                <c:pt idx="90">
                  <c:v>1.8683873717202581</c:v>
                </c:pt>
                <c:pt idx="91">
                  <c:v>1.8586695443620602</c:v>
                </c:pt>
                <c:pt idx="92">
                  <c:v>1.8697539566520474</c:v>
                </c:pt>
                <c:pt idx="93">
                  <c:v>1.836764918860355</c:v>
                </c:pt>
                <c:pt idx="94">
                  <c:v>1.8173836943389516</c:v>
                </c:pt>
                <c:pt idx="95">
                  <c:v>1.7881990268806183</c:v>
                </c:pt>
                <c:pt idx="96">
                  <c:v>1.7768451949410258</c:v>
                </c:pt>
                <c:pt idx="97">
                  <c:v>1.7632266888749095</c:v>
                </c:pt>
                <c:pt idx="98">
                  <c:v>1.7254546634195067</c:v>
                </c:pt>
                <c:pt idx="99">
                  <c:v>1.6871104163040624</c:v>
                </c:pt>
                <c:pt idx="100">
                  <c:v>1.6246433632624222</c:v>
                </c:pt>
                <c:pt idx="101">
                  <c:v>1.5446805936001726</c:v>
                </c:pt>
                <c:pt idx="102">
                  <c:v>1.4745179985811832</c:v>
                </c:pt>
                <c:pt idx="103">
                  <c:v>1.4404575550827208</c:v>
                </c:pt>
                <c:pt idx="104">
                  <c:v>1.4081973279085975</c:v>
                </c:pt>
                <c:pt idx="105">
                  <c:v>1.4090527640577271</c:v>
                </c:pt>
                <c:pt idx="106">
                  <c:v>1.4106857842263048</c:v>
                </c:pt>
                <c:pt idx="107">
                  <c:v>1.4178049889812625</c:v>
                </c:pt>
                <c:pt idx="108">
                  <c:v>1.4163373346957124</c:v>
                </c:pt>
                <c:pt idx="109">
                  <c:v>1.3862182368595055</c:v>
                </c:pt>
                <c:pt idx="110">
                  <c:v>1.3388920719678197</c:v>
                </c:pt>
                <c:pt idx="111">
                  <c:v>1.2947075740028655</c:v>
                </c:pt>
                <c:pt idx="112">
                  <c:v>1.2590399187196977</c:v>
                </c:pt>
                <c:pt idx="113">
                  <c:v>1.2058860133406459</c:v>
                </c:pt>
                <c:pt idx="114">
                  <c:v>1.148500618071651</c:v>
                </c:pt>
                <c:pt idx="115">
                  <c:v>1.0908772246498977</c:v>
                </c:pt>
                <c:pt idx="116">
                  <c:v>1.039809711018429</c:v>
                </c:pt>
                <c:pt idx="117">
                  <c:v>0.99367116456483862</c:v>
                </c:pt>
                <c:pt idx="118">
                  <c:v>0.94084916597435164</c:v>
                </c:pt>
                <c:pt idx="119">
                  <c:v>0.86950953649033336</c:v>
                </c:pt>
                <c:pt idx="120">
                  <c:v>0.83187494511291327</c:v>
                </c:pt>
                <c:pt idx="121">
                  <c:v>0.81597705284646072</c:v>
                </c:pt>
                <c:pt idx="122">
                  <c:v>0.76534334702526019</c:v>
                </c:pt>
                <c:pt idx="123">
                  <c:v>0.72068066877813752</c:v>
                </c:pt>
                <c:pt idx="124">
                  <c:v>0.6799003346751582</c:v>
                </c:pt>
                <c:pt idx="125">
                  <c:v>0.64725105968777985</c:v>
                </c:pt>
                <c:pt idx="126">
                  <c:v>0.64639920524687255</c:v>
                </c:pt>
                <c:pt idx="127">
                  <c:v>0.6435853724796079</c:v>
                </c:pt>
                <c:pt idx="128">
                  <c:v>0.64115508125078913</c:v>
                </c:pt>
                <c:pt idx="129">
                  <c:v>0.63215890609655201</c:v>
                </c:pt>
                <c:pt idx="130">
                  <c:v>0.65740117577382406</c:v>
                </c:pt>
                <c:pt idx="131">
                  <c:v>0.68374511610625355</c:v>
                </c:pt>
                <c:pt idx="132">
                  <c:v>0.68813537581984052</c:v>
                </c:pt>
                <c:pt idx="133">
                  <c:v>0.66529660092410925</c:v>
                </c:pt>
                <c:pt idx="134">
                  <c:v>0.65189695131598269</c:v>
                </c:pt>
                <c:pt idx="135">
                  <c:v>0.60400566840121028</c:v>
                </c:pt>
                <c:pt idx="136">
                  <c:v>0.57600995081595352</c:v>
                </c:pt>
                <c:pt idx="137">
                  <c:v>0.5623014048466608</c:v>
                </c:pt>
                <c:pt idx="138">
                  <c:v>0.54814585647935488</c:v>
                </c:pt>
                <c:pt idx="139">
                  <c:v>0.5519359599157263</c:v>
                </c:pt>
                <c:pt idx="140">
                  <c:v>0.55617289067123732</c:v>
                </c:pt>
                <c:pt idx="141">
                  <c:v>0.5770415070904491</c:v>
                </c:pt>
                <c:pt idx="142">
                  <c:v>0.58483032956225411</c:v>
                </c:pt>
                <c:pt idx="143">
                  <c:v>0.60965369846269857</c:v>
                </c:pt>
                <c:pt idx="144">
                  <c:v>0.62890181297402092</c:v>
                </c:pt>
                <c:pt idx="145">
                  <c:v>0.63290532579520509</c:v>
                </c:pt>
                <c:pt idx="146">
                  <c:v>0.62672445418959688</c:v>
                </c:pt>
                <c:pt idx="147">
                  <c:v>0.61670913917224857</c:v>
                </c:pt>
                <c:pt idx="148">
                  <c:v>0.61354502341440975</c:v>
                </c:pt>
                <c:pt idx="149">
                  <c:v>0.60394240477335881</c:v>
                </c:pt>
                <c:pt idx="150">
                  <c:v>0.60197009882229846</c:v>
                </c:pt>
                <c:pt idx="151">
                  <c:v>0.57827734323462643</c:v>
                </c:pt>
                <c:pt idx="152">
                  <c:v>0.56325574679420853</c:v>
                </c:pt>
                <c:pt idx="153">
                  <c:v>0.53541735358992604</c:v>
                </c:pt>
                <c:pt idx="154">
                  <c:v>0.51185743436434095</c:v>
                </c:pt>
                <c:pt idx="155">
                  <c:v>0.4986385270381688</c:v>
                </c:pt>
                <c:pt idx="156">
                  <c:v>0.50507157328293584</c:v>
                </c:pt>
                <c:pt idx="157">
                  <c:v>0.53310256950598944</c:v>
                </c:pt>
                <c:pt idx="158">
                  <c:v>0.54814399477830111</c:v>
                </c:pt>
                <c:pt idx="159">
                  <c:v>0.56581679529672746</c:v>
                </c:pt>
                <c:pt idx="160">
                  <c:v>0.58267937082331445</c:v>
                </c:pt>
                <c:pt idx="161">
                  <c:v>0.59559499377063219</c:v>
                </c:pt>
                <c:pt idx="162">
                  <c:v>0.61747488460986499</c:v>
                </c:pt>
                <c:pt idx="163">
                  <c:v>0.63596980838404749</c:v>
                </c:pt>
                <c:pt idx="164">
                  <c:v>0.65440656405554209</c:v>
                </c:pt>
                <c:pt idx="165">
                  <c:v>0.68173102718938416</c:v>
                </c:pt>
                <c:pt idx="166">
                  <c:v>0.72819400239554621</c:v>
                </c:pt>
                <c:pt idx="167">
                  <c:v>0.77554625129981325</c:v>
                </c:pt>
                <c:pt idx="168">
                  <c:v>0.82866055996395982</c:v>
                </c:pt>
                <c:pt idx="169">
                  <c:v>0.86173217593654527</c:v>
                </c:pt>
                <c:pt idx="170">
                  <c:v>0.87451525503187044</c:v>
                </c:pt>
                <c:pt idx="171">
                  <c:v>0.88219060252594872</c:v>
                </c:pt>
                <c:pt idx="172">
                  <c:v>0.90341842949748186</c:v>
                </c:pt>
                <c:pt idx="173">
                  <c:v>0.92621372272748959</c:v>
                </c:pt>
                <c:pt idx="174">
                  <c:v>0.9265921653362108</c:v>
                </c:pt>
                <c:pt idx="175">
                  <c:v>0.92389068362867288</c:v>
                </c:pt>
                <c:pt idx="176">
                  <c:v>0.92196663106539756</c:v>
                </c:pt>
                <c:pt idx="177">
                  <c:v>0.86668484203503615</c:v>
                </c:pt>
                <c:pt idx="178">
                  <c:v>0.80539816718834123</c:v>
                </c:pt>
                <c:pt idx="179">
                  <c:v>0.74761952210464555</c:v>
                </c:pt>
                <c:pt idx="180">
                  <c:v>0.69673928260313822</c:v>
                </c:pt>
                <c:pt idx="181">
                  <c:v>0.6868780309900715</c:v>
                </c:pt>
                <c:pt idx="182">
                  <c:v>0.67982741414749093</c:v>
                </c:pt>
                <c:pt idx="183">
                  <c:v>0.69983917070342105</c:v>
                </c:pt>
                <c:pt idx="184">
                  <c:v>0.7005995616180396</c:v>
                </c:pt>
                <c:pt idx="185">
                  <c:v>0.72144936850258601</c:v>
                </c:pt>
                <c:pt idx="186">
                  <c:v>0.75136624927051843</c:v>
                </c:pt>
                <c:pt idx="187">
                  <c:v>0.79887307570102228</c:v>
                </c:pt>
                <c:pt idx="188">
                  <c:v>0.83229245331769208</c:v>
                </c:pt>
                <c:pt idx="189">
                  <c:v>0.88389111275268251</c:v>
                </c:pt>
                <c:pt idx="190">
                  <c:v>0.93795761909949249</c:v>
                </c:pt>
                <c:pt idx="191">
                  <c:v>0.98753143647704444</c:v>
                </c:pt>
                <c:pt idx="192">
                  <c:v>1.0398740501406216</c:v>
                </c:pt>
                <c:pt idx="193">
                  <c:v>1.0815528869883035</c:v>
                </c:pt>
                <c:pt idx="194">
                  <c:v>1.10829926452785</c:v>
                </c:pt>
                <c:pt idx="195">
                  <c:v>1.1371726315184021</c:v>
                </c:pt>
                <c:pt idx="196">
                  <c:v>1.1644114236362899</c:v>
                </c:pt>
                <c:pt idx="197">
                  <c:v>1.2102340540903502</c:v>
                </c:pt>
                <c:pt idx="198">
                  <c:v>1.2522306120778599</c:v>
                </c:pt>
                <c:pt idx="199">
                  <c:v>1.2834601348373142</c:v>
                </c:pt>
                <c:pt idx="200">
                  <c:v>1.3188000123869039</c:v>
                </c:pt>
                <c:pt idx="201">
                  <c:v>1.3499363703472809</c:v>
                </c:pt>
                <c:pt idx="202">
                  <c:v>1.3831681217109357</c:v>
                </c:pt>
                <c:pt idx="203">
                  <c:v>1.3989195945405668</c:v>
                </c:pt>
                <c:pt idx="204">
                  <c:v>1.4257037834492821</c:v>
                </c:pt>
                <c:pt idx="205">
                  <c:v>1.4392705015952334</c:v>
                </c:pt>
                <c:pt idx="206">
                  <c:v>1.4738984997978317</c:v>
                </c:pt>
                <c:pt idx="207">
                  <c:v>1.5117203780962254</c:v>
                </c:pt>
                <c:pt idx="208">
                  <c:v>1.5348980040980986</c:v>
                </c:pt>
                <c:pt idx="209">
                  <c:v>1.5572067145191073</c:v>
                </c:pt>
                <c:pt idx="210">
                  <c:v>1.5651085445774386</c:v>
                </c:pt>
                <c:pt idx="211">
                  <c:v>1.5855330652162472</c:v>
                </c:pt>
                <c:pt idx="212">
                  <c:v>1.6022253414578218</c:v>
                </c:pt>
                <c:pt idx="213">
                  <c:v>1.6195051951453932</c:v>
                </c:pt>
                <c:pt idx="214">
                  <c:v>1.623249141606582</c:v>
                </c:pt>
                <c:pt idx="215">
                  <c:v>1.6335712555393163</c:v>
                </c:pt>
                <c:pt idx="216">
                  <c:v>1.6326406547358432</c:v>
                </c:pt>
                <c:pt idx="217">
                  <c:v>1.5990578271726035</c:v>
                </c:pt>
                <c:pt idx="218">
                  <c:v>1.578271579152692</c:v>
                </c:pt>
                <c:pt idx="219">
                  <c:v>1.5627325157375371</c:v>
                </c:pt>
                <c:pt idx="220">
                  <c:v>1.5542439772669721</c:v>
                </c:pt>
                <c:pt idx="221">
                  <c:v>1.5442145963283955</c:v>
                </c:pt>
                <c:pt idx="222">
                  <c:v>1.5138663431838768</c:v>
                </c:pt>
                <c:pt idx="223">
                  <c:v>1.4654753680964472</c:v>
                </c:pt>
                <c:pt idx="224">
                  <c:v>1.4211443784180804</c:v>
                </c:pt>
                <c:pt idx="225">
                  <c:v>1.3776862592958943</c:v>
                </c:pt>
                <c:pt idx="226">
                  <c:v>1.3270216929110501</c:v>
                </c:pt>
                <c:pt idx="227">
                  <c:v>1.2677872986778245</c:v>
                </c:pt>
                <c:pt idx="228">
                  <c:v>1.2182338354354416</c:v>
                </c:pt>
                <c:pt idx="229">
                  <c:v>1.1671003478433515</c:v>
                </c:pt>
                <c:pt idx="230">
                  <c:v>1.1257854242180478</c:v>
                </c:pt>
                <c:pt idx="231">
                  <c:v>1.0770139037687705</c:v>
                </c:pt>
                <c:pt idx="232">
                  <c:v>1.0269314626509125</c:v>
                </c:pt>
                <c:pt idx="233">
                  <c:v>0.96317148467198699</c:v>
                </c:pt>
                <c:pt idx="234">
                  <c:v>0.9174346596330567</c:v>
                </c:pt>
                <c:pt idx="235">
                  <c:v>0.88956412853125277</c:v>
                </c:pt>
                <c:pt idx="236">
                  <c:v>0.85932554779741643</c:v>
                </c:pt>
                <c:pt idx="237">
                  <c:v>0.84342664579665971</c:v>
                </c:pt>
                <c:pt idx="238">
                  <c:v>0.8280138031543367</c:v>
                </c:pt>
                <c:pt idx="239">
                  <c:v>0.81862496994617961</c:v>
                </c:pt>
                <c:pt idx="240">
                  <c:v>0.80639106811333239</c:v>
                </c:pt>
                <c:pt idx="241">
                  <c:v>0.81111833187719018</c:v>
                </c:pt>
                <c:pt idx="242">
                  <c:v>0.79463872943698721</c:v>
                </c:pt>
                <c:pt idx="243">
                  <c:v>0.76498587786441785</c:v>
                </c:pt>
                <c:pt idx="244">
                  <c:v>0.75885701455791787</c:v>
                </c:pt>
                <c:pt idx="245">
                  <c:v>0.74895446264117016</c:v>
                </c:pt>
                <c:pt idx="246">
                  <c:v>0.71887121967607737</c:v>
                </c:pt>
                <c:pt idx="247">
                  <c:v>0.68605383547480381</c:v>
                </c:pt>
                <c:pt idx="248">
                  <c:v>0.63542862305603487</c:v>
                </c:pt>
                <c:pt idx="249">
                  <c:v>0.60094980178269886</c:v>
                </c:pt>
                <c:pt idx="250">
                  <c:v>0.56875821891902234</c:v>
                </c:pt>
                <c:pt idx="251">
                  <c:v>0.51978608197127496</c:v>
                </c:pt>
                <c:pt idx="252">
                  <c:v>0.47385735523577566</c:v>
                </c:pt>
                <c:pt idx="253">
                  <c:v>0.45243517766279862</c:v>
                </c:pt>
                <c:pt idx="254">
                  <c:v>0.4327289891382855</c:v>
                </c:pt>
                <c:pt idx="255">
                  <c:v>0.42563106309406118</c:v>
                </c:pt>
                <c:pt idx="256">
                  <c:v>0.40031756089753179</c:v>
                </c:pt>
                <c:pt idx="257">
                  <c:v>0.35914331642974551</c:v>
                </c:pt>
                <c:pt idx="258">
                  <c:v>0.3275392166706097</c:v>
                </c:pt>
                <c:pt idx="259">
                  <c:v>0.30225320901540442</c:v>
                </c:pt>
                <c:pt idx="260">
                  <c:v>0.28297831103798021</c:v>
                </c:pt>
                <c:pt idx="261">
                  <c:v>0.26591492618162915</c:v>
                </c:pt>
                <c:pt idx="262">
                  <c:v>0.25406416226864614</c:v>
                </c:pt>
                <c:pt idx="263">
                  <c:v>0.24871758634757235</c:v>
                </c:pt>
                <c:pt idx="264">
                  <c:v>0.23628123482102348</c:v>
                </c:pt>
                <c:pt idx="265">
                  <c:v>0.25253478800075513</c:v>
                </c:pt>
                <c:pt idx="266">
                  <c:v>0.24922985511586226</c:v>
                </c:pt>
                <c:pt idx="267">
                  <c:v>0.23233516772636476</c:v>
                </c:pt>
                <c:pt idx="268">
                  <c:v>0.22097072510467441</c:v>
                </c:pt>
                <c:pt idx="269">
                  <c:v>0.2147664966582008</c:v>
                </c:pt>
                <c:pt idx="270">
                  <c:v>0.21259184955958998</c:v>
                </c:pt>
                <c:pt idx="271">
                  <c:v>0.21259184955958998</c:v>
                </c:pt>
                <c:pt idx="272">
                  <c:v>0.21259184955958998</c:v>
                </c:pt>
                <c:pt idx="273">
                  <c:v>0.21259184955958998</c:v>
                </c:pt>
                <c:pt idx="274">
                  <c:v>0.21259184955958998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6621696"/>
        <c:axId val="76638848"/>
      </c:scatterChart>
      <c:valAx>
        <c:axId val="76621696"/>
        <c:scaling>
          <c:orientation val="minMax"/>
          <c:max val="2016"/>
          <c:min val="1948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Year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638848"/>
        <c:crosses val="autoZero"/>
        <c:crossBetween val="midCat"/>
      </c:valAx>
      <c:valAx>
        <c:axId val="76638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Percent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6216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Figure 18-5.  Annual Growth Rate of Alternative Real Income</a:t>
            </a:r>
            <a:r>
              <a:rPr lang="en-US" baseline="0"/>
              <a:t> Concepts, </a:t>
            </a:r>
          </a:p>
          <a:p>
            <a:pPr>
              <a:defRPr/>
            </a:pPr>
            <a:r>
              <a:rPr lang="en-US" baseline="0"/>
              <a:t>Actual Outcomes 1920-2014 and Projected Values 2015-2040</a:t>
            </a:r>
            <a:endParaRPr lang="en-US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7.5534558180227501E-2"/>
          <c:y val="0.13110061388761099"/>
          <c:w val="0.897821755613881"/>
          <c:h val="0.761486743196245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'Data, T18-1,F 18-1'!$U$98</c:f>
              <c:strCache>
                <c:ptCount val="1"/>
                <c:pt idx="0">
                  <c:v>1920-2014</c:v>
                </c:pt>
              </c:strCache>
            </c:strRef>
          </c:tx>
          <c:spPr>
            <a:solidFill>
              <a:srgbClr val="FF0000"/>
            </a:solidFill>
            <a:ln w="25400">
              <a:solidFill>
                <a:schemeClr val="tx1"/>
              </a:solidFill>
            </a:ln>
          </c:spPr>
          <c:invertIfNegative val="0"/>
          <c:cat>
            <c:strRef>
              <c:f>'Data, T18-1,F 18-1'!$T$99:$T$102</c:f>
              <c:strCache>
                <c:ptCount val="4"/>
                <c:pt idx="0">
                  <c:v>Output per Hour</c:v>
                </c:pt>
                <c:pt idx="1">
                  <c:v>Output per Person</c:v>
                </c:pt>
                <c:pt idx="2">
                  <c:v>Median Output per Person</c:v>
                </c:pt>
                <c:pt idx="3">
                  <c:v>Disposable Median Income Per Person</c:v>
                </c:pt>
              </c:strCache>
            </c:strRef>
          </c:cat>
          <c:val>
            <c:numRef>
              <c:f>'Data, T18-1,F 18-1'!$U$99:$U$102</c:f>
              <c:numCache>
                <c:formatCode>0.00</c:formatCode>
                <c:ptCount val="4"/>
                <c:pt idx="0">
                  <c:v>2.2582978723404254</c:v>
                </c:pt>
                <c:pt idx="1">
                  <c:v>2.1104255319148937</c:v>
                </c:pt>
                <c:pt idx="2">
                  <c:v>1.8244108384100481</c:v>
                </c:pt>
                <c:pt idx="3">
                  <c:v>1.6890916894738779</c:v>
                </c:pt>
              </c:numCache>
            </c:numRef>
          </c:val>
        </c:ser>
        <c:ser>
          <c:idx val="1"/>
          <c:order val="1"/>
          <c:tx>
            <c:strRef>
              <c:f>'Data, T18-1,F 18-1'!$V$98</c:f>
              <c:strCache>
                <c:ptCount val="1"/>
                <c:pt idx="0">
                  <c:v>2015-2040</c:v>
                </c:pt>
              </c:strCache>
            </c:strRef>
          </c:tx>
          <c:spPr>
            <a:solidFill>
              <a:srgbClr val="0070C0"/>
            </a:solidFill>
            <a:ln w="25400">
              <a:solidFill>
                <a:schemeClr val="tx1"/>
              </a:solidFill>
            </a:ln>
          </c:spPr>
          <c:invertIfNegative val="0"/>
          <c:cat>
            <c:strRef>
              <c:f>'Data, T18-1,F 18-1'!$T$99:$T$102</c:f>
              <c:strCache>
                <c:ptCount val="4"/>
                <c:pt idx="0">
                  <c:v>Output per Hour</c:v>
                </c:pt>
                <c:pt idx="1">
                  <c:v>Output per Person</c:v>
                </c:pt>
                <c:pt idx="2">
                  <c:v>Median Output per Person</c:v>
                </c:pt>
                <c:pt idx="3">
                  <c:v>Disposable Median Income Per Person</c:v>
                </c:pt>
              </c:strCache>
            </c:strRef>
          </c:cat>
          <c:val>
            <c:numRef>
              <c:f>'Data, T18-1,F 18-1'!$V$99:$V$102</c:f>
              <c:numCache>
                <c:formatCode>0.00</c:formatCode>
                <c:ptCount val="4"/>
                <c:pt idx="0">
                  <c:v>1.2</c:v>
                </c:pt>
                <c:pt idx="1">
                  <c:v>0.8</c:v>
                </c:pt>
                <c:pt idx="2">
                  <c:v>0.4</c:v>
                </c:pt>
                <c:pt idx="3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449984"/>
        <c:axId val="153468928"/>
      </c:barChart>
      <c:catAx>
        <c:axId val="153449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en-US"/>
          </a:p>
        </c:txPr>
        <c:crossAx val="153468928"/>
        <c:crosses val="autoZero"/>
        <c:auto val="1"/>
        <c:lblAlgn val="ctr"/>
        <c:lblOffset val="100"/>
        <c:noMultiLvlLbl val="0"/>
      </c:catAx>
      <c:valAx>
        <c:axId val="1534689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/>
                  <a:t>Percent</a:t>
                </a:r>
              </a:p>
            </c:rich>
          </c:tx>
          <c:layout/>
          <c:overlay val="0"/>
        </c:title>
        <c:numFmt formatCode="0.0" sourceLinked="0"/>
        <c:majorTickMark val="out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en-US"/>
          </a:p>
        </c:txPr>
        <c:crossAx val="153449984"/>
        <c:crosses val="autoZero"/>
        <c:crossBetween val="between"/>
      </c:valAx>
      <c:spPr>
        <a:ln>
          <a:solidFill>
            <a:schemeClr val="bg1">
              <a:lumMod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79969155106575585"/>
          <c:y val="0.15038229833040698"/>
          <c:w val="0.12102273712589874"/>
          <c:h val="9.2677833160414058E-2"/>
        </c:manualLayout>
      </c:layout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0.23956</cdr:x>
      <cdr:y>0</cdr:y>
    </cdr:from>
    <cdr:to>
      <cdr:x>0.34176</cdr:x>
      <cdr:y>0.06959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76450" y="0"/>
          <a:ext cx="885824" cy="438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b="1"/>
            <a:t>3.8</a:t>
          </a:r>
        </a:p>
      </cdr:txBody>
    </cdr:sp>
  </cdr:relSizeAnchor>
  <cdr:relSizeAnchor xmlns:cdr="http://schemas.openxmlformats.org/drawingml/2006/chartDrawing">
    <cdr:from>
      <cdr:x>0.67253</cdr:x>
      <cdr:y>0.81392</cdr:y>
    </cdr:from>
    <cdr:to>
      <cdr:x>0.77802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829300" y="5124450"/>
          <a:ext cx="914400" cy="11715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b="1"/>
            <a:t>0.2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0.24602</cdr:x>
      <cdr:y>0.32258</cdr:y>
    </cdr:from>
    <cdr:to>
      <cdr:x>0.28903</cdr:x>
      <cdr:y>0.36256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30136" y="2026227"/>
          <a:ext cx="372341" cy="2511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/>
            <a:t>LP</a:t>
          </a:r>
        </a:p>
      </cdr:txBody>
    </cdr:sp>
  </cdr:relSizeAnchor>
  <cdr:relSizeAnchor xmlns:cdr="http://schemas.openxmlformats.org/drawingml/2006/chartDrawing">
    <cdr:from>
      <cdr:x>0.19288</cdr:x>
      <cdr:y>0.50574</cdr:y>
    </cdr:from>
    <cdr:to>
      <cdr:x>0.24802</cdr:x>
      <cdr:y>0.54572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670050" y="3176732"/>
          <a:ext cx="477405" cy="2511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/>
            <a:t>TFP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0.12362</cdr:x>
      <cdr:y>0.15164</cdr:y>
    </cdr:from>
    <cdr:to>
      <cdr:x>0.18907</cdr:x>
      <cdr:y>0.21871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69316" y="952500"/>
          <a:ext cx="566109" cy="4212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/>
            <a:t>2.26</a:t>
          </a:r>
        </a:p>
      </cdr:txBody>
    </cdr:sp>
  </cdr:relSizeAnchor>
  <cdr:relSizeAnchor xmlns:cdr="http://schemas.openxmlformats.org/drawingml/2006/chartDrawing">
    <cdr:from>
      <cdr:x>0.18699</cdr:x>
      <cdr:y>0.47068</cdr:y>
    </cdr:from>
    <cdr:to>
      <cdr:x>0.25348</cdr:x>
      <cdr:y>0.58107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617453" y="2956506"/>
          <a:ext cx="575094" cy="6933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/>
            <a:t>1.20</a:t>
          </a:r>
        </a:p>
      </cdr:txBody>
    </cdr:sp>
  </cdr:relSizeAnchor>
  <cdr:relSizeAnchor xmlns:cdr="http://schemas.openxmlformats.org/drawingml/2006/chartDrawing">
    <cdr:from>
      <cdr:x>0.0295</cdr:x>
      <cdr:y>0.9433</cdr:y>
    </cdr:from>
    <cdr:to>
      <cdr:x>0.32616</cdr:x>
      <cdr:y>0.99459</cdr:y>
    </cdr:to>
    <cdr:sp macro="" textlink="">
      <cdr:nvSpPr>
        <cdr:cNvPr id="4" name="Rectangle 3"/>
        <cdr:cNvSpPr/>
      </cdr:nvSpPr>
      <cdr:spPr>
        <a:xfrm xmlns:a="http://schemas.openxmlformats.org/drawingml/2006/main">
          <a:off x="252889" y="5497233"/>
          <a:ext cx="2543159" cy="2989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>
          <a:noAutofit/>
        </a:bodyPr>
        <a:lstStyle xmlns:a="http://schemas.openxmlformats.org/drawingml/2006/main"/>
        <a:p xmlns:a="http://schemas.openxmlformats.org/drawingml/2006/main">
          <a:pPr marL="0" marR="0">
            <a:spcBef>
              <a:spcPts val="0"/>
            </a:spcBef>
            <a:spcAft>
              <a:spcPts val="0"/>
            </a:spcAft>
          </a:pPr>
          <a:r>
            <a:rPr lang="en-US" sz="1200">
              <a:effectLst/>
              <a:latin typeface="Calibri"/>
              <a:ea typeface="ＭＳ 明朝"/>
              <a:cs typeface="Times New Roman"/>
            </a:rPr>
            <a:t>Source: Data underlying</a:t>
          </a:r>
          <a:r>
            <a:rPr lang="en-US" sz="1200" baseline="0">
              <a:effectLst/>
              <a:latin typeface="Calibri"/>
              <a:ea typeface="ＭＳ 明朝"/>
              <a:cs typeface="Times New Roman"/>
            </a:rPr>
            <a:t> </a:t>
          </a:r>
          <a:r>
            <a:rPr lang="en-US" sz="1200">
              <a:effectLst/>
              <a:latin typeface="Calibri"/>
              <a:ea typeface="Times New Roman"/>
              <a:cs typeface="Times New Roman"/>
            </a:rPr>
            <a:t>Table 18-4.</a:t>
          </a:r>
          <a:endParaRPr lang="en-US" sz="1200">
            <a:effectLst/>
            <a:ea typeface="ＭＳ 明朝"/>
            <a:cs typeface="Times New Roman"/>
          </a:endParaRPr>
        </a:p>
        <a:p xmlns:a="http://schemas.openxmlformats.org/drawingml/2006/main">
          <a:pPr marL="0" marR="0">
            <a:spcBef>
              <a:spcPts val="0"/>
            </a:spcBef>
            <a:spcAft>
              <a:spcPts val="0"/>
            </a:spcAft>
          </a:pPr>
          <a:r>
            <a:rPr lang="en-US" sz="1200">
              <a:effectLst/>
              <a:latin typeface="Calibri"/>
              <a:ea typeface="Times New Roman"/>
              <a:cs typeface="Times New Roman"/>
            </a:rPr>
            <a:t> </a:t>
          </a:r>
          <a:endParaRPr lang="en-US" sz="1200">
            <a:effectLst/>
            <a:ea typeface="ＭＳ 明朝"/>
            <a:cs typeface="Times New Roman"/>
          </a:endParaRPr>
        </a:p>
        <a:p xmlns:a="http://schemas.openxmlformats.org/drawingml/2006/main">
          <a:pPr marL="0" marR="0">
            <a:spcBef>
              <a:spcPts val="0"/>
            </a:spcBef>
            <a:spcAft>
              <a:spcPts val="0"/>
            </a:spcAft>
          </a:pPr>
          <a:r>
            <a:rPr lang="en-US" sz="1200">
              <a:effectLst/>
              <a:latin typeface="Calibri"/>
              <a:ea typeface="Times New Roman"/>
              <a:cs typeface="Times New Roman"/>
            </a:rPr>
            <a:t> </a:t>
          </a:r>
          <a:endParaRPr lang="en-US" sz="1200">
            <a:effectLst/>
            <a:ea typeface="ＭＳ 明朝"/>
            <a:cs typeface="Times New Roman"/>
          </a:endParaRPr>
        </a:p>
        <a:p xmlns:a="http://schemas.openxmlformats.org/drawingml/2006/main">
          <a:pPr marL="0" marR="0">
            <a:spcBef>
              <a:spcPts val="0"/>
            </a:spcBef>
            <a:spcAft>
              <a:spcPts val="0"/>
            </a:spcAft>
          </a:pPr>
          <a:r>
            <a:rPr lang="en-US" sz="1200">
              <a:effectLst/>
              <a:ea typeface="ＭＳ 明朝"/>
              <a:cs typeface="Times New Roman"/>
            </a:rPr>
            <a:t> </a:t>
          </a:r>
        </a:p>
      </cdr:txBody>
    </cdr:sp>
  </cdr:relSizeAnchor>
  <cdr:relSizeAnchor xmlns:cdr="http://schemas.openxmlformats.org/drawingml/2006/chartDrawing">
    <cdr:from>
      <cdr:x>0.34698</cdr:x>
      <cdr:y>0.19325</cdr:y>
    </cdr:from>
    <cdr:to>
      <cdr:x>0.41243</cdr:x>
      <cdr:y>0.26445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01275" y="1213871"/>
          <a:ext cx="566108" cy="4472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/>
            <a:t>2.11</a:t>
          </a:r>
        </a:p>
      </cdr:txBody>
    </cdr:sp>
  </cdr:relSizeAnchor>
  <cdr:relSizeAnchor xmlns:cdr="http://schemas.openxmlformats.org/drawingml/2006/chartDrawing">
    <cdr:from>
      <cdr:x>0.57357</cdr:x>
      <cdr:y>0.28112</cdr:y>
    </cdr:from>
    <cdr:to>
      <cdr:x>0.63682</cdr:x>
      <cdr:y>0.35232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961262" y="1765813"/>
          <a:ext cx="547063" cy="4472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/>
            <a:t>1.82</a:t>
          </a:r>
        </a:p>
      </cdr:txBody>
    </cdr:sp>
  </cdr:relSizeAnchor>
  <cdr:relSizeAnchor xmlns:cdr="http://schemas.openxmlformats.org/drawingml/2006/chartDrawing">
    <cdr:from>
      <cdr:x>0.7968</cdr:x>
      <cdr:y>0.32906</cdr:y>
    </cdr:from>
    <cdr:to>
      <cdr:x>0.86121</cdr:x>
      <cdr:y>0.38923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892147" y="2066924"/>
          <a:ext cx="557122" cy="3779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/>
            <a:t>1.69</a:t>
          </a:r>
        </a:p>
      </cdr:txBody>
    </cdr:sp>
  </cdr:relSizeAnchor>
  <cdr:relSizeAnchor xmlns:cdr="http://schemas.openxmlformats.org/drawingml/2006/chartDrawing">
    <cdr:from>
      <cdr:x>0.40931</cdr:x>
      <cdr:y>0.59654</cdr:y>
    </cdr:from>
    <cdr:to>
      <cdr:x>0.47607</cdr:x>
      <cdr:y>0.70083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3540425" y="3747099"/>
          <a:ext cx="577428" cy="6550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/>
            <a:t>0.80</a:t>
          </a:r>
        </a:p>
      </cdr:txBody>
    </cdr:sp>
  </cdr:relSizeAnchor>
  <cdr:relSizeAnchor xmlns:cdr="http://schemas.openxmlformats.org/drawingml/2006/chartDrawing">
    <cdr:from>
      <cdr:x>0.63474</cdr:x>
      <cdr:y>0.69954</cdr:y>
    </cdr:from>
    <cdr:to>
      <cdr:x>0.70187</cdr:x>
      <cdr:y>0.8344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5490354" y="4394080"/>
          <a:ext cx="580632" cy="847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/>
            <a:t>0.40</a:t>
          </a:r>
        </a:p>
      </cdr:txBody>
    </cdr:sp>
  </cdr:relSizeAnchor>
  <cdr:relSizeAnchor xmlns:cdr="http://schemas.openxmlformats.org/drawingml/2006/chartDrawing">
    <cdr:from>
      <cdr:x>0.86018</cdr:x>
      <cdr:y>0.74861</cdr:y>
    </cdr:from>
    <cdr:to>
      <cdr:x>0.92666</cdr:x>
      <cdr:y>0.859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7440283" y="4702282"/>
          <a:ext cx="575094" cy="6933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/>
            <a:t>0.30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76B671-6A19-41FE-AD07-C7836E9844E6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383EA8-05DC-4DB7-B14A-B1A08A2E1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335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3554-8413-4686-9091-EE6E44B48F2B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AA31-6226-41D9-81B7-7DA431737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019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3554-8413-4686-9091-EE6E44B48F2B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AA31-6226-41D9-81B7-7DA431737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93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3554-8413-4686-9091-EE6E44B48F2B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AA31-6226-41D9-81B7-7DA431737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811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3554-8413-4686-9091-EE6E44B48F2B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AA31-6226-41D9-81B7-7DA431737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993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3554-8413-4686-9091-EE6E44B48F2B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AA31-6226-41D9-81B7-7DA431737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126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3554-8413-4686-9091-EE6E44B48F2B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AA31-6226-41D9-81B7-7DA431737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65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3554-8413-4686-9091-EE6E44B48F2B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AA31-6226-41D9-81B7-7DA431737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206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3554-8413-4686-9091-EE6E44B48F2B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AA31-6226-41D9-81B7-7DA431737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226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3554-8413-4686-9091-EE6E44B48F2B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AA31-6226-41D9-81B7-7DA431737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774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3554-8413-4686-9091-EE6E44B48F2B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AA31-6226-41D9-81B7-7DA431737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489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B3554-8413-4686-9091-EE6E44B48F2B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0AA31-6226-41D9-81B7-7DA431737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041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B3554-8413-4686-9091-EE6E44B48F2B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0AA31-6226-41D9-81B7-7DA431737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9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222885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Secular Stagnation:</a:t>
            </a:r>
            <a:br>
              <a:rPr lang="en-US" sz="5400" b="1" dirty="0" smtClean="0">
                <a:solidFill>
                  <a:srgbClr val="C00000"/>
                </a:solidFill>
              </a:rPr>
            </a:br>
            <a:r>
              <a:rPr lang="en-US" sz="5400" b="1" dirty="0" smtClean="0">
                <a:solidFill>
                  <a:srgbClr val="C00000"/>
                </a:solidFill>
              </a:rPr>
              <a:t>A Supply-Side View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382000" cy="2438400"/>
          </a:xfrm>
        </p:spPr>
        <p:txBody>
          <a:bodyPr>
            <a:normAutofit fontScale="85000" lnSpcReduction="2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Robert J. Gordon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Northwestern University and </a:t>
            </a:r>
            <a:r>
              <a:rPr lang="en-US" sz="3600" b="1" dirty="0" smtClean="0">
                <a:solidFill>
                  <a:schemeClr val="tx1"/>
                </a:solidFill>
              </a:rPr>
              <a:t>NBER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Conference on Secular Stagnation and Growth Measurement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Paris, January 16, 2017</a:t>
            </a:r>
            <a:endParaRPr lang="en-US" sz="3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617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The Powerful But Delayed Impact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of IR #2 on TFP Growth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47799"/>
            <a:ext cx="7506110" cy="5410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117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Kalman</a:t>
            </a:r>
            <a:r>
              <a:rPr lang="en-US" b="1" dirty="0" smtClean="0">
                <a:solidFill>
                  <a:srgbClr val="C00000"/>
                </a:solidFill>
              </a:rPr>
              <a:t> Trends of Labor Productivity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and TFP, Private Economy, 1948-2016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9499243"/>
              </p:ext>
            </p:extLst>
          </p:nvPr>
        </p:nvGraphicFramePr>
        <p:xfrm>
          <a:off x="76200" y="1600200"/>
          <a:ext cx="90678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2334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IR #3 Has Failed the TFP Test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Failure #1:  TFP growth post-1970 barely 1/3 of 1920-70</a:t>
            </a:r>
          </a:p>
          <a:p>
            <a:r>
              <a:rPr lang="en-US" b="1" dirty="0" smtClean="0"/>
              <a:t>Failure #2:  IR #3 boosted TFP growth only briefly 1996-2004</a:t>
            </a:r>
          </a:p>
          <a:p>
            <a:r>
              <a:rPr lang="en-US" sz="4000" b="1" i="1" dirty="0" smtClean="0">
                <a:solidFill>
                  <a:srgbClr val="C00000"/>
                </a:solidFill>
              </a:rPr>
              <a:t>STARTLING QUESTON:  HAS MOST OF THE PRODUCTIVITY IMPACT OF THE THIRD INDUSTRIAL REVOLUTION ALREADY HAPPENED?</a:t>
            </a:r>
          </a:p>
        </p:txBody>
      </p:sp>
    </p:spTree>
    <p:extLst>
      <p:ext uri="{BB962C8B-B14F-4D97-AF65-F5344CB8AC3E}">
        <p14:creationId xmlns:p14="http://schemas.microsoft.com/office/powerpoint/2010/main" val="29085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The IR #3 Changed Business Practices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Completely 1970-2005</a:t>
            </a:r>
            <a:br>
              <a:rPr lang="en-US" b="1" dirty="0" smtClean="0">
                <a:solidFill>
                  <a:srgbClr val="C00000"/>
                </a:solidFill>
              </a:rPr>
            </a:b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Transformation in offices completed by 2005.</a:t>
            </a:r>
          </a:p>
          <a:p>
            <a:pPr lvl="1"/>
            <a:r>
              <a:rPr lang="en-US" b="1" dirty="0" smtClean="0"/>
              <a:t>1970 mechanical calculators, repetitive retyping, file cards, filing cabinets</a:t>
            </a:r>
          </a:p>
          <a:p>
            <a:pPr lvl="1"/>
            <a:r>
              <a:rPr lang="en-US" b="1" dirty="0" smtClean="0"/>
              <a:t>1970s and 1980s.  Memory typewriters, electronic calculators, PCs with word processing and </a:t>
            </a:r>
            <a:r>
              <a:rPr lang="en-US" b="1" dirty="0" smtClean="0"/>
              <a:t>spreadsheets</a:t>
            </a:r>
          </a:p>
          <a:p>
            <a:pPr lvl="1"/>
            <a:r>
              <a:rPr lang="en-US" b="1" dirty="0" smtClean="0"/>
              <a:t>Late 1980s.  E-mail, interconnected PCs within firms</a:t>
            </a:r>
            <a:endParaRPr lang="en-US" b="1" dirty="0" smtClean="0"/>
          </a:p>
          <a:p>
            <a:pPr lvl="1"/>
            <a:r>
              <a:rPr lang="en-US" b="1" dirty="0" smtClean="0"/>
              <a:t>1990s.  The web, search engines, e-commerce</a:t>
            </a:r>
          </a:p>
          <a:p>
            <a:pPr lvl="1"/>
            <a:r>
              <a:rPr lang="en-US" b="1" dirty="0" smtClean="0"/>
              <a:t>2000-05 flat screens, </a:t>
            </a:r>
            <a:r>
              <a:rPr lang="en-US" b="1" dirty="0" smtClean="0"/>
              <a:t>home broadband, revolution </a:t>
            </a:r>
            <a:r>
              <a:rPr lang="en-US" b="1" dirty="0" smtClean="0"/>
              <a:t>in business practices was </a:t>
            </a:r>
            <a:r>
              <a:rPr lang="en-US" b="1" dirty="0" smtClean="0"/>
              <a:t>over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753418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The IR #3 Changed Business Practices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Completely 1970-2005</a:t>
            </a:r>
            <a:br>
              <a:rPr lang="en-US" b="1" dirty="0" smtClean="0">
                <a:solidFill>
                  <a:srgbClr val="C00000"/>
                </a:solidFill>
              </a:rPr>
            </a:b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Transformation </a:t>
            </a:r>
            <a:r>
              <a:rPr lang="en-US" sz="3600" b="1" dirty="0" smtClean="0"/>
              <a:t>in retailing completed by 2005</a:t>
            </a:r>
          </a:p>
          <a:p>
            <a:pPr lvl="1"/>
            <a:r>
              <a:rPr lang="en-US" sz="3600" b="1" dirty="0" smtClean="0"/>
              <a:t>1980s and 1990s Wal-Mart led big box revolution in supply chain, inventory management, dynamic pricing</a:t>
            </a:r>
          </a:p>
          <a:p>
            <a:pPr lvl="1"/>
            <a:r>
              <a:rPr lang="en-US" sz="3600" b="1" dirty="0" smtClean="0"/>
              <a:t>Check-out revolution:  bar-code scanners, credit/debit card authorization technology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1965970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More Achievements 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Completed by 2005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/>
              <a:t>Finance and Banking</a:t>
            </a:r>
          </a:p>
          <a:p>
            <a:pPr lvl="1"/>
            <a:r>
              <a:rPr lang="en-US" sz="4400" b="1" dirty="0" smtClean="0"/>
              <a:t>1970s and 1980s, ATM machines</a:t>
            </a:r>
          </a:p>
          <a:p>
            <a:pPr lvl="1"/>
            <a:r>
              <a:rPr lang="en-US" sz="4400" b="1" dirty="0" smtClean="0"/>
              <a:t>1980s and 1990s.  Transition from multi-million share trading days to multi-billion share </a:t>
            </a:r>
            <a:r>
              <a:rPr lang="en-US" sz="4400" b="1" dirty="0" smtClean="0"/>
              <a:t>days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200820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Large Sectors Not Contributing </a:t>
            </a:r>
            <a:r>
              <a:rPr lang="en-US" b="1" dirty="0" smtClean="0">
                <a:solidFill>
                  <a:srgbClr val="C00000"/>
                </a:solidFill>
              </a:rPr>
              <a:t/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to Productivity Growth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Medicine</a:t>
            </a:r>
          </a:p>
          <a:p>
            <a:pPr lvl="1"/>
            <a:r>
              <a:rPr lang="en-US" b="1" dirty="0" smtClean="0"/>
              <a:t>Electronic medical records are here</a:t>
            </a:r>
          </a:p>
          <a:p>
            <a:pPr lvl="1"/>
            <a:r>
              <a:rPr lang="en-US" b="1" dirty="0" smtClean="0"/>
              <a:t>But they have not replaced either doctors nor nurses, complements not substitutes</a:t>
            </a:r>
          </a:p>
          <a:p>
            <a:r>
              <a:rPr lang="en-US" b="1" dirty="0" smtClean="0"/>
              <a:t>Education</a:t>
            </a:r>
          </a:p>
          <a:p>
            <a:pPr lvl="1"/>
            <a:r>
              <a:rPr lang="en-US" b="1" dirty="0" smtClean="0"/>
              <a:t>Little impact so far of on-line learning in elementary, secondary, or higher education</a:t>
            </a:r>
          </a:p>
          <a:p>
            <a:pPr lvl="1"/>
            <a:r>
              <a:rPr lang="en-US" b="1" dirty="0" smtClean="0"/>
              <a:t>Cost inflation due to bloat of administrative staff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9454349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Innovations Continue But How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Important Are They?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3-D Printing</a:t>
            </a:r>
          </a:p>
          <a:p>
            <a:pPr lvl="1"/>
            <a:r>
              <a:rPr lang="en-US" sz="3200" b="1" dirty="0" smtClean="0"/>
              <a:t>Greatly speeded up speed and efficiency of designing prototypes, not mass production</a:t>
            </a:r>
          </a:p>
          <a:p>
            <a:r>
              <a:rPr lang="en-US" b="1" dirty="0" smtClean="0"/>
              <a:t>Robots</a:t>
            </a:r>
          </a:p>
          <a:p>
            <a:pPr lvl="1"/>
            <a:r>
              <a:rPr lang="en-US" sz="3200" b="1" dirty="0" smtClean="0"/>
              <a:t>Robots date back to 1961, by mid-1990s were welding and painting auto bodies</a:t>
            </a:r>
          </a:p>
          <a:p>
            <a:pPr lvl="1"/>
            <a:r>
              <a:rPr lang="en-US" sz="3200" b="1" dirty="0" smtClean="0">
                <a:solidFill>
                  <a:srgbClr val="C00000"/>
                </a:solidFill>
              </a:rPr>
              <a:t>Robot description from </a:t>
            </a:r>
            <a:r>
              <a:rPr lang="en-US" sz="3200" b="1" i="1" dirty="0" smtClean="0">
                <a:solidFill>
                  <a:srgbClr val="C00000"/>
                </a:solidFill>
              </a:rPr>
              <a:t>NYT</a:t>
            </a:r>
            <a:endParaRPr lang="en-US" sz="32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25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Innovations Continue But Are 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Evolutionary Not Revolutionary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Driverless Cars and Trucks</a:t>
            </a:r>
          </a:p>
          <a:p>
            <a:pPr lvl="1"/>
            <a:r>
              <a:rPr lang="en-US" b="1" dirty="0" smtClean="0"/>
              <a:t>Truck drivers don’t just drive trucks, they unload them and stock the shelves</a:t>
            </a:r>
          </a:p>
          <a:p>
            <a:r>
              <a:rPr lang="en-US" b="1" dirty="0" smtClean="0"/>
              <a:t>Artificial Intelligence</a:t>
            </a:r>
          </a:p>
          <a:p>
            <a:pPr lvl="1"/>
            <a:r>
              <a:rPr lang="en-US" b="1" dirty="0" smtClean="0"/>
              <a:t>Predominant uses of big data are in marketing, zero-sum game</a:t>
            </a:r>
          </a:p>
          <a:p>
            <a:pPr lvl="1"/>
            <a:r>
              <a:rPr lang="en-US" b="1" dirty="0" smtClean="0"/>
              <a:t>Evolutionary change:  legal searches, radiology reading, voice recognition, language </a:t>
            </a:r>
            <a:r>
              <a:rPr lang="en-US" b="1" dirty="0" smtClean="0"/>
              <a:t>translation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03597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Combined Effects of </a:t>
            </a:r>
            <a:r>
              <a:rPr lang="en-US" b="1" dirty="0" smtClean="0">
                <a:solidFill>
                  <a:srgbClr val="C00000"/>
                </a:solidFill>
              </a:rPr>
              <a:t>the Four Headwinds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r>
              <a:rPr lang="en-US" b="1" dirty="0" smtClean="0"/>
              <a:t>Education headwind reduces productivity growth</a:t>
            </a:r>
          </a:p>
          <a:p>
            <a:r>
              <a:rPr lang="en-US" b="1" dirty="0" smtClean="0"/>
              <a:t>Demographic headwind reduces hours per person</a:t>
            </a:r>
          </a:p>
          <a:p>
            <a:r>
              <a:rPr lang="en-US" b="1" dirty="0" smtClean="0"/>
              <a:t>Inequality headwind reduces median growth below average growth</a:t>
            </a:r>
          </a:p>
          <a:p>
            <a:r>
              <a:rPr lang="en-US" b="1" dirty="0" smtClean="0"/>
              <a:t>Fiscal headwind raises taxes or reduces transfer payments</a:t>
            </a:r>
          </a:p>
        </p:txBody>
      </p:sp>
    </p:spTree>
    <p:extLst>
      <p:ext uri="{BB962C8B-B14F-4D97-AF65-F5344CB8AC3E}">
        <p14:creationId xmlns:p14="http://schemas.microsoft.com/office/powerpoint/2010/main" val="3445669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Origins of Secular Stagnation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on the Supply Side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Secular Stagnation:  slow not no growth</a:t>
            </a:r>
          </a:p>
          <a:p>
            <a:r>
              <a:rPr lang="en-US" b="1" dirty="0" smtClean="0"/>
              <a:t>Sources emanate from supply side:</a:t>
            </a:r>
          </a:p>
          <a:p>
            <a:pPr lvl="1"/>
            <a:r>
              <a:rPr lang="en-US" b="1" dirty="0" smtClean="0"/>
              <a:t>Hansen in 1938:  slowing population growth</a:t>
            </a:r>
          </a:p>
          <a:p>
            <a:pPr lvl="1"/>
            <a:r>
              <a:rPr lang="en-US" b="1" dirty="0" smtClean="0"/>
              <a:t>Today 2015:  slowing potential GDP </a:t>
            </a:r>
            <a:r>
              <a:rPr lang="en-US" b="1" dirty="0" smtClean="0"/>
              <a:t>growth</a:t>
            </a:r>
          </a:p>
          <a:p>
            <a:pPr lvl="1"/>
            <a:r>
              <a:rPr lang="en-US" b="1" dirty="0" smtClean="0"/>
              <a:t>1974-2004:  3.12%    	2004-2015:  1.56%</a:t>
            </a:r>
            <a:endParaRPr lang="en-US" b="1" dirty="0" smtClean="0"/>
          </a:p>
          <a:p>
            <a:pPr lvl="2"/>
            <a:r>
              <a:rPr lang="en-US" b="1" dirty="0" smtClean="0"/>
              <a:t>Potential Output per Hour</a:t>
            </a:r>
          </a:p>
          <a:p>
            <a:pPr lvl="2"/>
            <a:r>
              <a:rPr lang="en-US" b="1" dirty="0" smtClean="0"/>
              <a:t>Potential Hours of Work</a:t>
            </a:r>
          </a:p>
          <a:p>
            <a:pPr lvl="3"/>
            <a:r>
              <a:rPr lang="en-US" b="1" dirty="0" smtClean="0"/>
              <a:t>Working-age Population</a:t>
            </a:r>
          </a:p>
          <a:p>
            <a:pPr lvl="3"/>
            <a:r>
              <a:rPr lang="en-US" b="1" dirty="0" smtClean="0"/>
              <a:t>Labor-force Participation Rate (LFPR)</a:t>
            </a:r>
          </a:p>
          <a:p>
            <a:r>
              <a:rPr lang="en-US" b="1" dirty="0" smtClean="0"/>
              <a:t>Difference for Hansen:  Productivity growth in late 1930s was very fast, hence </a:t>
            </a:r>
            <a:r>
              <a:rPr lang="en-US" b="1" dirty="0" smtClean="0"/>
              <a:t>his concern </a:t>
            </a:r>
            <a:r>
              <a:rPr lang="en-US" b="1" dirty="0" smtClean="0"/>
              <a:t>about population growth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073140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238125" y="280987"/>
          <a:ext cx="8667750" cy="629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54525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Conclusions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/>
          </a:bodyPr>
          <a:lstStyle/>
          <a:p>
            <a:r>
              <a:rPr lang="en-US" b="1" dirty="0" smtClean="0"/>
              <a:t>70 percent of all TFP growth since 1890 occurred 1920-70, attributed to IR #2</a:t>
            </a:r>
          </a:p>
          <a:p>
            <a:r>
              <a:rPr lang="en-US" b="1" dirty="0" smtClean="0"/>
              <a:t>The big impacts on TFP of IR #3 were largely completed by 2005</a:t>
            </a:r>
          </a:p>
          <a:p>
            <a:r>
              <a:rPr lang="en-US" b="1" dirty="0" smtClean="0"/>
              <a:t>Innovation </a:t>
            </a:r>
            <a:r>
              <a:rPr lang="en-US" b="1" dirty="0"/>
              <a:t>continues but </a:t>
            </a:r>
            <a:r>
              <a:rPr lang="en-US" b="1" dirty="0" smtClean="0"/>
              <a:t>has less impact</a:t>
            </a:r>
          </a:p>
          <a:p>
            <a:r>
              <a:rPr lang="en-US" b="1" dirty="0" smtClean="0"/>
              <a:t>Much of the slowdown in future growth is caused by the headwinds</a:t>
            </a:r>
          </a:p>
          <a:p>
            <a:r>
              <a:rPr lang="en-US" b="1" dirty="0" smtClean="0"/>
              <a:t>A </a:t>
            </a:r>
            <a:r>
              <a:rPr lang="en-US" b="1" dirty="0"/>
              <a:t>moderate pace of innovation means that jobs will not disappear </a:t>
            </a:r>
            <a:r>
              <a:rPr lang="en-US" b="1" i="1" dirty="0" err="1"/>
              <a:t>en</a:t>
            </a:r>
            <a:r>
              <a:rPr lang="en-US" b="1" i="1" dirty="0"/>
              <a:t> masse </a:t>
            </a:r>
            <a:r>
              <a:rPr lang="en-US" b="1" dirty="0"/>
              <a:t>as predicted by the techno-optimists</a:t>
            </a:r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019959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Why Secular Stagnation Matters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Direct AS Effects:   low productivity growth, declining LFPR reduce growth in output per capita</a:t>
            </a:r>
          </a:p>
          <a:p>
            <a:r>
              <a:rPr lang="en-US" b="1" dirty="0" smtClean="0"/>
              <a:t>Indirect Effects:  any source of slow potential output growth reduces net investment</a:t>
            </a:r>
          </a:p>
          <a:p>
            <a:pPr lvl="1"/>
            <a:r>
              <a:rPr lang="en-US" b="1" dirty="0" smtClean="0"/>
              <a:t>Basic idea:  steady state with fixed long-run capital-output ratio</a:t>
            </a:r>
          </a:p>
          <a:p>
            <a:pPr lvl="1"/>
            <a:r>
              <a:rPr lang="en-US" b="1" dirty="0" smtClean="0"/>
              <a:t>Slower output growth means slower growth in capital</a:t>
            </a:r>
          </a:p>
          <a:p>
            <a:r>
              <a:rPr lang="en-US" b="1" dirty="0" smtClean="0"/>
              <a:t>Lower net investment:   reduces aggregate demand and feeds back to lower productivity growth</a:t>
            </a:r>
          </a:p>
          <a:p>
            <a:r>
              <a:rPr lang="en-US" b="1" dirty="0" smtClean="0"/>
              <a:t>Hansen 1938:  the AD channel from population</a:t>
            </a:r>
          </a:p>
          <a:p>
            <a:r>
              <a:rPr lang="en-US" b="1" dirty="0" smtClean="0"/>
              <a:t>Today 2015:  the AS channel from LFPR and slow productivity growth</a:t>
            </a:r>
          </a:p>
          <a:p>
            <a:pPr lvl="1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449673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For Hansen the Problem Was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Inadequate Aggregate Demand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27018"/>
            <a:ext cx="7467600" cy="5430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550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Population Growth 1875-2060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47800"/>
            <a:ext cx="7397750" cy="5396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114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Why Hansen Wasn’t Worried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About Productivity Growth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4896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Slowing </a:t>
            </a:r>
            <a:r>
              <a:rPr lang="en-US" b="1" dirty="0" smtClean="0">
                <a:solidFill>
                  <a:srgbClr val="C00000"/>
                </a:solidFill>
              </a:rPr>
              <a:t>Productivity </a:t>
            </a:r>
            <a:r>
              <a:rPr lang="en-US" b="1" dirty="0" smtClean="0">
                <a:solidFill>
                  <a:srgbClr val="C00000"/>
                </a:solidFill>
              </a:rPr>
              <a:t>Growth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As a Source of Secular Stagnation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best organizing principle to think about innovation is to distinguish among the industrial revolutions (IR #1, IR #2, IR #3).</a:t>
            </a:r>
          </a:p>
          <a:p>
            <a:r>
              <a:rPr lang="en-US" b="1" i="1" dirty="0">
                <a:solidFill>
                  <a:srgbClr val="C00000"/>
                </a:solidFill>
              </a:rPr>
              <a:t>The 1</a:t>
            </a:r>
            <a:r>
              <a:rPr lang="en-US" b="1" i="1" baseline="30000" dirty="0">
                <a:solidFill>
                  <a:srgbClr val="C00000"/>
                </a:solidFill>
              </a:rPr>
              <a:t>st</a:t>
            </a:r>
            <a:r>
              <a:rPr lang="en-US" b="1" i="1" dirty="0">
                <a:solidFill>
                  <a:srgbClr val="C00000"/>
                </a:solidFill>
              </a:rPr>
              <a:t> IR occurred 1770-1840, continued impact through 1900</a:t>
            </a:r>
          </a:p>
          <a:p>
            <a:pPr marL="742950" lvl="2" indent="-342900"/>
            <a:r>
              <a:rPr lang="en-US" sz="2800" b="1" dirty="0"/>
              <a:t>Steam engine, railroad, </a:t>
            </a:r>
            <a:r>
              <a:rPr lang="en-US" sz="2800" b="1" dirty="0" smtClean="0"/>
              <a:t>steamships</a:t>
            </a:r>
          </a:p>
          <a:p>
            <a:pPr marL="742950" lvl="2" indent="-342900"/>
            <a:r>
              <a:rPr lang="en-US" sz="2800" b="1" dirty="0" smtClean="0"/>
              <a:t>Cotton spinning and weaving</a:t>
            </a:r>
          </a:p>
          <a:p>
            <a:pPr marL="742950" lvl="2" indent="-342900"/>
            <a:r>
              <a:rPr lang="en-US" sz="2800" b="1" dirty="0" smtClean="0"/>
              <a:t>Transition from wood to steel</a:t>
            </a:r>
            <a:endParaRPr lang="en-US" sz="2800" b="1" dirty="0"/>
          </a:p>
          <a:p>
            <a:pPr marL="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61309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200" b="1" i="1" dirty="0" smtClean="0">
                <a:solidFill>
                  <a:srgbClr val="C00000"/>
                </a:solidFill>
              </a:rPr>
              <a:t>The 2</a:t>
            </a:r>
            <a:r>
              <a:rPr lang="en-US" sz="3200" b="1" i="1" baseline="30000" dirty="0" smtClean="0">
                <a:solidFill>
                  <a:srgbClr val="C00000"/>
                </a:solidFill>
              </a:rPr>
              <a:t>nd</a:t>
            </a:r>
            <a:r>
              <a:rPr lang="en-US" sz="3200" b="1" i="1" dirty="0" smtClean="0">
                <a:solidFill>
                  <a:srgbClr val="C00000"/>
                </a:solidFill>
              </a:rPr>
              <a:t> IR occurred 1870-1920, </a:t>
            </a:r>
            <a:br>
              <a:rPr lang="en-US" sz="3200" b="1" i="1" dirty="0" smtClean="0">
                <a:solidFill>
                  <a:srgbClr val="C00000"/>
                </a:solidFill>
              </a:rPr>
            </a:br>
            <a:r>
              <a:rPr lang="en-US" sz="3200" b="1" i="1" dirty="0" smtClean="0">
                <a:solidFill>
                  <a:srgbClr val="C00000"/>
                </a:solidFill>
              </a:rPr>
              <a:t>continued impact through 1970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pPr marL="742950" lvl="2" indent="-342900"/>
            <a:r>
              <a:rPr lang="en-US" sz="3200" b="1" dirty="0" smtClean="0"/>
              <a:t>Electricity, light, elevators, machines, air conditioning</a:t>
            </a:r>
            <a:endParaRPr lang="en-US" sz="3200" b="1" dirty="0"/>
          </a:p>
          <a:p>
            <a:pPr marL="742950" lvl="2" indent="-342900"/>
            <a:r>
              <a:rPr lang="en-US" sz="3200" b="1" dirty="0" smtClean="0"/>
              <a:t>Internal combustion engine, vehicles, air transport</a:t>
            </a:r>
          </a:p>
          <a:p>
            <a:pPr marL="742950" lvl="2" indent="-342900"/>
            <a:r>
              <a:rPr lang="en-US" sz="3200" b="1" dirty="0" smtClean="0"/>
              <a:t>Telephone, phonograph, movies, radio, TV</a:t>
            </a:r>
          </a:p>
          <a:p>
            <a:pPr marL="742950" lvl="2" indent="-342900"/>
            <a:r>
              <a:rPr lang="en-US" sz="3200" b="1" dirty="0" smtClean="0"/>
              <a:t>Running water, sewer pipes, and the conquest of infant mortality</a:t>
            </a:r>
          </a:p>
          <a:p>
            <a:pPr marL="742950" lvl="2" indent="-342900"/>
            <a:r>
              <a:rPr lang="en-US" sz="3200" b="1" dirty="0" smtClean="0"/>
              <a:t>Chemicals, plastics, antibiotics, modern medicine</a:t>
            </a:r>
          </a:p>
          <a:p>
            <a:pPr marL="742950" lvl="2" indent="-342900"/>
            <a:r>
              <a:rPr lang="en-US" sz="3200" b="1" dirty="0" smtClean="0"/>
              <a:t>Utter change in working conditions, job &amp; home</a:t>
            </a:r>
            <a:endParaRPr lang="en-US" sz="3200" b="1" dirty="0"/>
          </a:p>
          <a:p>
            <a:endParaRPr lang="en-US" sz="3600" b="1" i="1" dirty="0" smtClean="0">
              <a:solidFill>
                <a:srgbClr val="C00000"/>
              </a:solidFill>
            </a:endParaRPr>
          </a:p>
          <a:p>
            <a:pPr lvl="1"/>
            <a:endParaRPr lang="en-US" b="1" i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93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Third Industrial Revolution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Since 1960 the “EICT” Revolution</a:t>
            </a:r>
          </a:p>
          <a:p>
            <a:pPr lvl="1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Entertainment:  the evolution of TV from color to time-shifting and streaming</a:t>
            </a:r>
          </a:p>
          <a:p>
            <a:pPr lvl="1"/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Information Tech – the evolution from mainframes to PCs, the web, and e-commerce</a:t>
            </a:r>
          </a:p>
          <a:p>
            <a:pPr lvl="1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Communications:  mobile phones, smart phones</a:t>
            </a:r>
          </a:p>
          <a:p>
            <a:pPr lvl="1"/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</a:rPr>
              <a:t>Productivity enhancers:   ATM, bar-code scanning, fast credit card authorization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94693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2683</TotalTime>
  <Words>807</Words>
  <Application>Microsoft Office PowerPoint</Application>
  <PresentationFormat>On-screen Show (4:3)</PresentationFormat>
  <Paragraphs>120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Secular Stagnation: A Supply-Side View</vt:lpstr>
      <vt:lpstr>Origins of Secular Stagnation on the Supply Side</vt:lpstr>
      <vt:lpstr>Why Secular Stagnation Matters</vt:lpstr>
      <vt:lpstr>For Hansen the Problem Was Inadequate Aggregate Demand</vt:lpstr>
      <vt:lpstr>Population Growth 1875-2060</vt:lpstr>
      <vt:lpstr>Why Hansen Wasn’t Worried About Productivity Growth</vt:lpstr>
      <vt:lpstr>Slowing Productivity Growth As a Source of Secular Stagnation</vt:lpstr>
      <vt:lpstr>The 2nd IR occurred 1870-1920,  continued impact through 1970</vt:lpstr>
      <vt:lpstr>Third Industrial Revolution</vt:lpstr>
      <vt:lpstr>The Powerful But Delayed Impact of IR #2 on TFP Growth</vt:lpstr>
      <vt:lpstr>Kalman Trends of Labor Productivity and TFP, Private Economy, 1948-2016</vt:lpstr>
      <vt:lpstr>IR #3 Has Failed the TFP Test</vt:lpstr>
      <vt:lpstr>The IR #3 Changed Business Practices Completely 1970-2005 </vt:lpstr>
      <vt:lpstr>The IR #3 Changed Business Practices Completely 1970-2005 </vt:lpstr>
      <vt:lpstr>More Achievements  Completed by 2005</vt:lpstr>
      <vt:lpstr>Large Sectors Not Contributing  to Productivity Growth</vt:lpstr>
      <vt:lpstr>Innovations Continue But How Important Are They?</vt:lpstr>
      <vt:lpstr>Innovations Continue But Are  Evolutionary Not Revolutionary</vt:lpstr>
      <vt:lpstr>Combined Effects of the Four Headwinds</vt:lpstr>
      <vt:lpstr>PowerPoint Presentation</vt:lpstr>
      <vt:lpstr>Conclusions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</dc:creator>
  <cp:lastModifiedBy>Robert Gordon</cp:lastModifiedBy>
  <cp:revision>40</cp:revision>
  <dcterms:created xsi:type="dcterms:W3CDTF">2014-12-19T03:58:52Z</dcterms:created>
  <dcterms:modified xsi:type="dcterms:W3CDTF">2017-01-13T20:46:28Z</dcterms:modified>
</cp:coreProperties>
</file>